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45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</p:sldIdLst>
  <p:sldSz cx="9144000" cy="6858000" type="screen4x3"/>
  <p:notesSz cx="6858000" cy="9144000"/>
  <p:embeddedFontLst>
    <p:embeddedFont>
      <p:font typeface="타이포_크레파스 B" panose="02020503020101020101" pitchFamily="18" charset="-127"/>
      <p:regular r:id="rId30"/>
    </p:embeddedFont>
    <p:embeddedFont>
      <p:font typeface="Tahoma" panose="020B0604030504040204" pitchFamily="34" charset="0"/>
      <p:regular r:id="rId31"/>
      <p:bold r:id="rId3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7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{1BD7E111-0CB8-44D6-8891-C1BB2F81B7CC}">
      <p1710:readonlyRecommended xmlns:p1710="http://schemas.microsoft.com/office/powerpoint/2017/10/main" val="1"/>
    </p:ext>
    <p:ext uri="ACF4677E-8BD2-47ae-8A1F-98590045965D">
      <hp:hncThemeShow xmlns:hp="http://schemas.haansoft.com/office/presentation/8.0" xmlns:dsp="http://schemas.microsoft.com/office/drawing/2008/diagram" xmlns:dgm="http://schemas.openxmlformats.org/drawingml/2006/diagram" xmlns:c="http://schemas.openxmlformats.org/drawingml/2006/chart" xmlns="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167" autoAdjust="0"/>
    <p:restoredTop sz="94660"/>
  </p:normalViewPr>
  <p:slideViewPr>
    <p:cSldViewPr>
      <p:cViewPr varScale="1">
        <p:scale>
          <a:sx n="85" d="100"/>
          <a:sy n="85" d="100"/>
        </p:scale>
        <p:origin x="1675" y="72"/>
      </p:cViewPr>
      <p:guideLst>
        <p:guide orient="horz" pos="2157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C12-C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857364"/>
            <a:ext cx="7772400" cy="928447"/>
          </a:xfrm>
        </p:spPr>
        <p:txBody>
          <a:bodyPr>
            <a:normAutofit/>
          </a:bodyPr>
          <a:lstStyle>
            <a:lvl1pPr algn="ctr">
              <a:defRPr sz="48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685800" y="2815984"/>
            <a:ext cx="7772400" cy="467409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7E912-DCA7-463A-A110-04C57BEE4FC3}" type="datetimeFigureOut">
              <a:rPr lang="ko-KR" altLang="en-US" smtClean="0"/>
              <a:pPr/>
              <a:t>2019-12-09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BD5FE-D8CF-4CBC-97A1-0E59DBEE659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06069-A95A-45B7-A6C7-8F93CA91B1E2}" type="datetime1">
              <a:rPr lang="ko-KR" altLang="en-US" smtClean="0"/>
              <a:pPr/>
              <a:t>2019-12-09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E21CA0-D3A3-4185-9700-C92D159C8FA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C12-P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357158" y="214290"/>
            <a:ext cx="7000924" cy="8560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357158" y="1214422"/>
            <a:ext cx="8475343" cy="49292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altLang="ko-KR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3571868" y="626474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>
                <a:solidFill>
                  <a:schemeClr val="bg1"/>
                </a:solidFill>
              </a:defRPr>
            </a:lvl1pPr>
          </a:lstStyle>
          <a:p>
            <a:fld id="{8727F66B-BAB4-445C-A9DC-DD4CF624BA9C}" type="datetime1">
              <a:rPr lang="ko-KR" altLang="en-US" smtClean="0"/>
              <a:pPr/>
              <a:t>2019-12-09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6860841" y="6264748"/>
            <a:ext cx="1971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rgbClr val="FEB5D4"/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357158" y="626474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2" r:id="rId2"/>
  </p:sldLayoutIdLst>
  <p:hf sldNum="0" hdr="0" ftr="0" dt="0"/>
  <p:txStyles>
    <p:titleStyle>
      <a:lvl1pPr algn="l" defTabSz="914400" rtl="0" eaLnBrk="1" latinLnBrk="1" hangingPunct="1">
        <a:spcBef>
          <a:spcPct val="0"/>
        </a:spcBef>
        <a:buNone/>
        <a:tabLst/>
        <a:defRPr lang="ko-KR" altLang="en-US" sz="3600" kern="1200" dirty="0">
          <a:ln w="15875">
            <a:noFill/>
          </a:ln>
          <a:solidFill>
            <a:srgbClr val="F2EB8D"/>
          </a:solidFill>
          <a:effectLst/>
          <a:latin typeface="+mj-lt"/>
          <a:ea typeface="+mj-ea"/>
          <a:cs typeface="+mj-cs"/>
        </a:defRPr>
      </a:lvl1pPr>
    </p:titleStyle>
    <p:bodyStyle>
      <a:lvl1pPr marL="304800" indent="-304800" algn="l" defTabSz="914400" rtl="0" eaLnBrk="1" latinLnBrk="1" hangingPunct="1">
        <a:spcBef>
          <a:spcPct val="20000"/>
        </a:spcBef>
        <a:buClr>
          <a:srgbClr val="FEB5D4"/>
        </a:buClr>
        <a:buFont typeface="Wingdings" pitchFamily="18" charset="2"/>
        <a:buChar char="£"/>
        <a:defRPr sz="2400" kern="1200">
          <a:solidFill>
            <a:srgbClr val="FEB5D4"/>
          </a:solidFill>
          <a:latin typeface="+mn-lt"/>
          <a:ea typeface="+mn-ea"/>
          <a:cs typeface="+mn-cs"/>
        </a:defRPr>
      </a:lvl1pPr>
      <a:lvl2pPr marL="622300" indent="-307975" algn="l" defTabSz="914400" rtl="0" eaLnBrk="1" latinLnBrk="1" hangingPunct="1">
        <a:spcBef>
          <a:spcPct val="20000"/>
        </a:spcBef>
        <a:buClr>
          <a:schemeClr val="bg1"/>
        </a:buClr>
        <a:buFont typeface="Wingdings" pitchFamily="2" charset="2"/>
        <a:buChar char="§"/>
        <a:defRPr sz="2000" kern="1200">
          <a:solidFill>
            <a:schemeClr val="bg1"/>
          </a:solidFill>
          <a:latin typeface="+mn-lt"/>
          <a:ea typeface="+mn-ea"/>
          <a:cs typeface="+mn-cs"/>
        </a:defRPr>
      </a:lvl2pPr>
      <a:lvl3pPr marL="803275" indent="-242888" algn="l" defTabSz="914400" rtl="0" eaLnBrk="1" latinLnBrk="1" hangingPunct="1">
        <a:spcBef>
          <a:spcPct val="20000"/>
        </a:spcBef>
        <a:buClr>
          <a:schemeClr val="bg1"/>
        </a:buClr>
        <a:buFont typeface="Arial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3pPr>
      <a:lvl4pPr marL="990600" indent="-214313" algn="l" defTabSz="914400" rtl="0" eaLnBrk="1" latinLnBrk="1" hangingPunct="1">
        <a:spcBef>
          <a:spcPct val="20000"/>
        </a:spcBef>
        <a:buClr>
          <a:schemeClr val="bg1"/>
        </a:buClr>
        <a:buFont typeface="Tahoma" pitchFamily="34" charset="0"/>
        <a:buChar char="-"/>
        <a:defRPr sz="1600" kern="1200">
          <a:solidFill>
            <a:schemeClr val="bg1"/>
          </a:solidFill>
          <a:latin typeface="+mn-lt"/>
          <a:ea typeface="+mn-ea"/>
          <a:cs typeface="+mn-cs"/>
        </a:defRPr>
      </a:lvl4pPr>
      <a:lvl5pPr marL="1285875" indent="-214313" algn="l" defTabSz="914400" rtl="0" eaLnBrk="1" latinLnBrk="1" hangingPunct="1">
        <a:spcBef>
          <a:spcPct val="20000"/>
        </a:spcBef>
        <a:buClr>
          <a:schemeClr val="bg1"/>
        </a:buClr>
        <a:buFont typeface="Arial" pitchFamily="34" charset="0"/>
        <a:buChar char="»"/>
        <a:defRPr lang="en-US" altLang="ko-KR" sz="1600" kern="1200" dirty="0" smtClean="0">
          <a:solidFill>
            <a:schemeClr val="bg1"/>
          </a:solidFill>
          <a:latin typeface="+mn-lt"/>
          <a:ea typeface="+mn-ea"/>
          <a:cs typeface="+mn-cs"/>
        </a:defRPr>
      </a:lvl5pPr>
      <a:lvl6pPr marL="1436688" marR="0" indent="-165100" algn="l" defTabSz="914400" rtl="0" eaLnBrk="1" fontAlgn="auto" latinLnBrk="1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bg1"/>
        </a:buClr>
        <a:buSzTx/>
        <a:buFont typeface="Arial" pitchFamily="34" charset="0"/>
        <a:buChar char="»"/>
        <a:tabLst/>
        <a:defRPr sz="1600" kern="1200">
          <a:solidFill>
            <a:schemeClr val="bg1"/>
          </a:solidFill>
          <a:latin typeface="+mn-lt"/>
          <a:ea typeface="+mn-ea"/>
          <a:cs typeface="+mn-cs"/>
        </a:defRPr>
      </a:lvl6pPr>
      <a:lvl7pPr marL="1708150" indent="-169863" algn="l" defTabSz="914400" rtl="0" eaLnBrk="1" latinLnBrk="1" hangingPunct="1">
        <a:spcBef>
          <a:spcPct val="20000"/>
        </a:spcBef>
        <a:buClr>
          <a:schemeClr val="bg1"/>
        </a:buClr>
        <a:buFont typeface="Arial" pitchFamily="34" charset="0"/>
        <a:buChar char="»"/>
        <a:tabLst>
          <a:tab pos="1701800" algn="l"/>
        </a:tabLst>
        <a:defRPr sz="1600" kern="1200">
          <a:solidFill>
            <a:schemeClr val="bg1"/>
          </a:solidFill>
          <a:latin typeface="+mn-lt"/>
          <a:ea typeface="+mn-ea"/>
          <a:cs typeface="+mn-cs"/>
        </a:defRPr>
      </a:lvl7pPr>
      <a:lvl8pPr marL="1970088" indent="-171450" algn="l" defTabSz="914400" rtl="0" eaLnBrk="1" latinLnBrk="1" hangingPunct="1">
        <a:spcBef>
          <a:spcPct val="20000"/>
        </a:spcBef>
        <a:buClr>
          <a:schemeClr val="bg1"/>
        </a:buClr>
        <a:buFont typeface="Arial" pitchFamily="34" charset="0"/>
        <a:buChar char="»"/>
        <a:defRPr sz="1600" kern="1200">
          <a:solidFill>
            <a:schemeClr val="bg1"/>
          </a:solidFill>
          <a:latin typeface="+mn-lt"/>
          <a:ea typeface="+mn-ea"/>
          <a:cs typeface="+mn-cs"/>
        </a:defRPr>
      </a:lvl8pPr>
      <a:lvl9pPr marL="2241550" indent="-180975" algn="l" defTabSz="914400" rtl="0" eaLnBrk="1" latinLnBrk="1" hangingPunct="1">
        <a:spcBef>
          <a:spcPct val="20000"/>
        </a:spcBef>
        <a:buClr>
          <a:schemeClr val="bg1"/>
        </a:buClr>
        <a:buFont typeface="Arial" pitchFamily="34" charset="0"/>
        <a:buChar char="»"/>
        <a:defRPr sz="1600" kern="1200">
          <a:solidFill>
            <a:schemeClr val="bg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33.png"/><Relationship Id="rId7" Type="http://schemas.openxmlformats.org/officeDocument/2006/relationships/image" Target="../media/image22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18.png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Relationship Id="rId9" Type="http://schemas.openxmlformats.org/officeDocument/2006/relationships/image" Target="../media/image7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1.png"/><Relationship Id="rId7" Type="http://schemas.openxmlformats.org/officeDocument/2006/relationships/image" Target="../media/image74.png"/><Relationship Id="rId12" Type="http://schemas.openxmlformats.org/officeDocument/2006/relationships/image" Target="../media/image77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11" Type="http://schemas.openxmlformats.org/officeDocument/2006/relationships/image" Target="../media/image67.png"/><Relationship Id="rId5" Type="http://schemas.openxmlformats.org/officeDocument/2006/relationships/image" Target="../media/image68.png"/><Relationship Id="rId10" Type="http://schemas.openxmlformats.org/officeDocument/2006/relationships/image" Target="../media/image72.png"/><Relationship Id="rId4" Type="http://schemas.openxmlformats.org/officeDocument/2006/relationships/image" Target="../media/image73.png"/><Relationship Id="rId9" Type="http://schemas.openxmlformats.org/officeDocument/2006/relationships/image" Target="../media/image7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7" Type="http://schemas.openxmlformats.org/officeDocument/2006/relationships/image" Target="../media/image85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7" Type="http://schemas.openxmlformats.org/officeDocument/2006/relationships/image" Target="../media/image9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92.png"/><Relationship Id="rId7" Type="http://schemas.openxmlformats.org/officeDocument/2006/relationships/image" Target="../media/image96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Relationship Id="rId9" Type="http://schemas.openxmlformats.org/officeDocument/2006/relationships/image" Target="../media/image98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100.png"/><Relationship Id="rId7" Type="http://schemas.openxmlformats.org/officeDocument/2006/relationships/image" Target="../media/image104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>
          <a:xfrm>
            <a:off x="191344" y="692696"/>
            <a:ext cx="5040560" cy="2376264"/>
          </a:xfrm>
        </p:spPr>
        <p:txBody>
          <a:bodyPr>
            <a:noAutofit/>
          </a:bodyPr>
          <a:lstStyle/>
          <a:p>
            <a:pPr lvl="0">
              <a:defRPr/>
            </a:pPr>
            <a:r>
              <a:rPr lang="ko-KR" altLang="en-US">
                <a:latin typeface="타이포_크레파스 B"/>
                <a:ea typeface="타이포_크레파스 B"/>
              </a:rPr>
              <a:t> </a:t>
            </a:r>
            <a:r>
              <a:rPr lang="en-US" altLang="ko-KR">
                <a:latin typeface="타이포_크레파스 B"/>
                <a:ea typeface="타이포_크레파스 B"/>
              </a:rPr>
              <a:t>Refactoring</a:t>
            </a:r>
            <a:br>
              <a:rPr lang="ko-KR" altLang="en-US">
                <a:latin typeface="타이포_크레파스 B"/>
                <a:ea typeface="타이포_크레파스 B"/>
              </a:rPr>
            </a:br>
            <a:r>
              <a:rPr lang="en-US" altLang="ko-KR">
                <a:latin typeface="타이포_크레파스 B"/>
                <a:ea typeface="타이포_크레파스 B"/>
              </a:rPr>
              <a:t>11</a:t>
            </a:r>
            <a:r>
              <a:rPr lang="ko-KR" altLang="en-US">
                <a:latin typeface="타이포_크레파스 B"/>
                <a:ea typeface="타이포_크레파스 B"/>
              </a:rPr>
              <a:t>조 발표</a:t>
            </a:r>
          </a:p>
        </p:txBody>
      </p:sp>
      <p:sp>
        <p:nvSpPr>
          <p:cNvPr id="5" name="제목 3"/>
          <p:cNvSpPr>
            <a:spLocks noGrp="1"/>
          </p:cNvSpPr>
          <p:nvPr/>
        </p:nvSpPr>
        <p:spPr>
          <a:xfrm>
            <a:off x="2423592" y="4913784"/>
            <a:ext cx="4608512" cy="1683568"/>
          </a:xfrm>
          <a:prstGeom prst="rect">
            <a:avLst/>
          </a:prstGeom>
        </p:spPr>
        <p:txBody>
          <a:bodyPr vert="horz" lIns="91440" tIns="45720" rIns="91440" bIns="45720" anchor="ctr">
            <a:noAutofit/>
          </a:bodyPr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3000" b="0" i="0" u="none" strike="noStrike" kern="1200" cap="none" spc="0" normalizeH="0" baseline="0">
                <a:solidFill>
                  <a:srgbClr val="F2EB8D"/>
                </a:solidFill>
                <a:effectLst/>
                <a:latin typeface="타이포_크레파스 B"/>
                <a:ea typeface="타이포_크레파스 B"/>
              </a:rPr>
              <a:t>201613998</a:t>
            </a:r>
            <a:r>
              <a:rPr kumimoji="0" lang="ko-KR" altLang="en-US" sz="3000" b="0" i="0" u="none" strike="noStrike" kern="1200" cap="none" spc="0" normalizeH="0" baseline="0">
                <a:solidFill>
                  <a:srgbClr val="F2EB8D"/>
                </a:solidFill>
                <a:effectLst/>
                <a:latin typeface="타이포_크레파스 B"/>
                <a:ea typeface="타이포_크레파스 B"/>
              </a:rPr>
              <a:t> 설경원</a:t>
            </a: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3000" b="0" i="0" u="none" strike="noStrike" kern="1200" cap="none" spc="0" normalizeH="0" baseline="0">
                <a:solidFill>
                  <a:srgbClr val="F2EB8D"/>
                </a:solidFill>
                <a:effectLst/>
                <a:latin typeface="타이포_크레파스 B"/>
                <a:ea typeface="타이포_크레파스 B"/>
              </a:rPr>
              <a:t>201818218</a:t>
            </a:r>
            <a:r>
              <a:rPr kumimoji="0" lang="ko-KR" altLang="en-US" sz="3000" b="0" i="0" u="none" strike="noStrike" kern="1200" cap="none" spc="0" normalizeH="0" baseline="0">
                <a:solidFill>
                  <a:srgbClr val="F2EB8D"/>
                </a:solidFill>
                <a:effectLst/>
                <a:latin typeface="타이포_크레파스 B"/>
                <a:ea typeface="타이포_크레파스 B"/>
              </a:rPr>
              <a:t>    한별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57158" y="214290"/>
            <a:ext cx="8259122" cy="856072"/>
          </a:xfrm>
        </p:spPr>
        <p:txBody>
          <a:bodyPr/>
          <a:lstStyle/>
          <a:p>
            <a:pPr lvl="0">
              <a:defRPr/>
            </a:pPr>
            <a:r>
              <a:rPr lang="en-US" altLang="ko-KR">
                <a:latin typeface="타이포_크레파스 B"/>
                <a:ea typeface="타이포_크레파스 B"/>
              </a:rPr>
              <a:t>3. </a:t>
            </a:r>
            <a:r>
              <a:rPr lang="ko-KR" altLang="en-US">
                <a:latin typeface="타이포_크레파스 B"/>
                <a:ea typeface="타이포_크레파스 B"/>
              </a:rPr>
              <a:t>같은 클래스 내에 있는 중복코드</a:t>
            </a:r>
            <a:r>
              <a:rPr lang="en-US" altLang="ko-KR">
                <a:latin typeface="타이포_크레파스 B"/>
                <a:ea typeface="타이포_크레파스 B"/>
              </a:rPr>
              <a:t>(2)</a:t>
            </a: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888088" y="1363985"/>
            <a:ext cx="1800200" cy="2497063"/>
          </a:xfrm>
          <a:prstGeom prst="rect">
            <a:avLst/>
          </a:prstGeom>
        </p:spPr>
      </p:pic>
      <p:sp>
        <p:nvSpPr>
          <p:cNvPr id="27" name="화살표: 오른쪽 26"/>
          <p:cNvSpPr/>
          <p:nvPr/>
        </p:nvSpPr>
        <p:spPr>
          <a:xfrm>
            <a:off x="6240016" y="2564904"/>
            <a:ext cx="576064" cy="288032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07368" y="1268760"/>
            <a:ext cx="5467350" cy="2520280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31675" y="3933056"/>
            <a:ext cx="5448300" cy="2592288"/>
          </a:xfrm>
          <a:prstGeom prst="rect">
            <a:avLst/>
          </a:prstGeom>
        </p:spPr>
      </p:pic>
      <p:sp>
        <p:nvSpPr>
          <p:cNvPr id="30" name="직사각형 46"/>
          <p:cNvSpPr/>
          <p:nvPr/>
        </p:nvSpPr>
        <p:spPr>
          <a:xfrm>
            <a:off x="623392" y="1484784"/>
            <a:ext cx="5256584" cy="194421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sp>
        <p:nvSpPr>
          <p:cNvPr id="31" name="직사각형 46"/>
          <p:cNvSpPr/>
          <p:nvPr/>
        </p:nvSpPr>
        <p:spPr>
          <a:xfrm>
            <a:off x="623392" y="4509120"/>
            <a:ext cx="5256584" cy="194421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3076922" y="3250654"/>
            <a:ext cx="5467350" cy="29146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30" grpId="1" animBg="1"/>
      <p:bldP spid="31" grpId="2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57156" y="214290"/>
            <a:ext cx="8259123" cy="856072"/>
          </a:xfrm>
        </p:spPr>
        <p:txBody>
          <a:bodyPr>
            <a:normAutofit fontScale="90000"/>
          </a:bodyPr>
          <a:lstStyle/>
          <a:p>
            <a:pPr lvl="0">
              <a:defRPr/>
            </a:pPr>
            <a:r>
              <a:rPr lang="en-US" altLang="ko-KR">
                <a:latin typeface="타이포_크레파스 B"/>
                <a:ea typeface="타이포_크레파스 B"/>
              </a:rPr>
              <a:t>4.</a:t>
            </a:r>
            <a:r>
              <a:rPr lang="ko-KR" altLang="en-US">
                <a:latin typeface="타이포_크레파스 B"/>
                <a:ea typeface="타이포_크레파스 B"/>
              </a:rPr>
              <a:t> </a:t>
            </a:r>
            <a:r>
              <a:rPr lang="en-US" altLang="ko-KR">
                <a:latin typeface="타이포_크레파스 B"/>
                <a:ea typeface="타이포_크레파스 B"/>
              </a:rPr>
              <a:t>GameWindow</a:t>
            </a:r>
            <a:r>
              <a:rPr lang="ko-KR" altLang="en-US">
                <a:latin typeface="타이포_크레파스 B"/>
                <a:ea typeface="타이포_크레파스 B"/>
              </a:rPr>
              <a:t>내에 있는 </a:t>
            </a:r>
            <a:r>
              <a:rPr lang="en-US" altLang="ko-KR">
                <a:latin typeface="타이포_크레파스 B"/>
                <a:ea typeface="타이포_크레파스 B"/>
              </a:rPr>
              <a:t>Review</a:t>
            </a:r>
            <a:r>
              <a:rPr lang="ko-KR" altLang="en-US">
                <a:latin typeface="타이포_크레파스 B"/>
                <a:ea typeface="타이포_크레파스 B"/>
              </a:rPr>
              <a:t> 클래스화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49424" y="1256877"/>
            <a:ext cx="2290192" cy="5124450"/>
          </a:xfrm>
          <a:prstGeom prst="rect">
            <a:avLst/>
          </a:prstGeom>
        </p:spPr>
      </p:pic>
      <p:sp>
        <p:nvSpPr>
          <p:cNvPr id="8" name="직사각형 46"/>
          <p:cNvSpPr/>
          <p:nvPr/>
        </p:nvSpPr>
        <p:spPr>
          <a:xfrm>
            <a:off x="335360" y="1916832"/>
            <a:ext cx="2304256" cy="14401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sp>
        <p:nvSpPr>
          <p:cNvPr id="9" name="직사각형 46"/>
          <p:cNvSpPr/>
          <p:nvPr/>
        </p:nvSpPr>
        <p:spPr>
          <a:xfrm>
            <a:off x="335360" y="2420888"/>
            <a:ext cx="2304256" cy="122413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sp>
        <p:nvSpPr>
          <p:cNvPr id="10" name="직사각형 46"/>
          <p:cNvSpPr/>
          <p:nvPr/>
        </p:nvSpPr>
        <p:spPr>
          <a:xfrm>
            <a:off x="335359" y="4149080"/>
            <a:ext cx="2304256" cy="360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sp>
        <p:nvSpPr>
          <p:cNvPr id="11" name="직사각형 46"/>
          <p:cNvSpPr/>
          <p:nvPr/>
        </p:nvSpPr>
        <p:spPr>
          <a:xfrm>
            <a:off x="335359" y="5013176"/>
            <a:ext cx="2304256" cy="14401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sp>
        <p:nvSpPr>
          <p:cNvPr id="12" name="직사각형 46"/>
          <p:cNvSpPr/>
          <p:nvPr/>
        </p:nvSpPr>
        <p:spPr>
          <a:xfrm>
            <a:off x="335359" y="5517232"/>
            <a:ext cx="2304256" cy="6480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231904" y="1268759"/>
            <a:ext cx="3510186" cy="4176464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359696" y="2708920"/>
            <a:ext cx="1744216" cy="1857375"/>
          </a:xfrm>
          <a:prstGeom prst="rect">
            <a:avLst/>
          </a:prstGeom>
        </p:spPr>
      </p:pic>
      <p:sp>
        <p:nvSpPr>
          <p:cNvPr id="17" name="직사각형 46"/>
          <p:cNvSpPr/>
          <p:nvPr/>
        </p:nvSpPr>
        <p:spPr>
          <a:xfrm>
            <a:off x="3359696" y="4221088"/>
            <a:ext cx="1656184" cy="2160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sp>
        <p:nvSpPr>
          <p:cNvPr id="19" name="화살표: 오른쪽 18"/>
          <p:cNvSpPr/>
          <p:nvPr/>
        </p:nvSpPr>
        <p:spPr>
          <a:xfrm>
            <a:off x="2783632" y="3429000"/>
            <a:ext cx="504056" cy="432048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0" name="직사각형 46"/>
          <p:cNvSpPr/>
          <p:nvPr/>
        </p:nvSpPr>
        <p:spPr>
          <a:xfrm>
            <a:off x="8040216" y="5229200"/>
            <a:ext cx="792088" cy="2880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1" animBg="1"/>
      <p:bldP spid="10" grpId="2" animBg="1"/>
      <p:bldP spid="11" grpId="3" animBg="1"/>
      <p:bldP spid="12" grpId="4" animBg="1"/>
      <p:bldP spid="17" grpId="5" animBg="1"/>
      <p:bldP spid="19" grpId="6" animBg="1"/>
      <p:bldP spid="20" grpId="7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57156" y="214290"/>
            <a:ext cx="8259123" cy="856072"/>
          </a:xfrm>
        </p:spPr>
        <p:txBody>
          <a:bodyPr>
            <a:normAutofit fontScale="90000"/>
          </a:bodyPr>
          <a:lstStyle/>
          <a:p>
            <a:pPr lvl="0">
              <a:defRPr/>
            </a:pPr>
            <a:r>
              <a:rPr lang="en-US" altLang="ko-KR">
                <a:latin typeface="타이포_크레파스 B"/>
                <a:ea typeface="타이포_크레파스 B"/>
              </a:rPr>
              <a:t>4.</a:t>
            </a:r>
            <a:r>
              <a:rPr lang="ko-KR" altLang="en-US">
                <a:latin typeface="타이포_크레파스 B"/>
                <a:ea typeface="타이포_크레파스 B"/>
              </a:rPr>
              <a:t> </a:t>
            </a:r>
            <a:r>
              <a:rPr lang="en-US" altLang="ko-KR">
                <a:latin typeface="타이포_크레파스 B"/>
                <a:ea typeface="타이포_크레파스 B"/>
              </a:rPr>
              <a:t>GameWindow</a:t>
            </a:r>
            <a:r>
              <a:rPr lang="ko-KR" altLang="en-US">
                <a:latin typeface="타이포_크레파스 B"/>
                <a:ea typeface="타이포_크레파스 B"/>
              </a:rPr>
              <a:t>내에 있는 </a:t>
            </a:r>
            <a:r>
              <a:rPr lang="en-US" altLang="ko-KR">
                <a:latin typeface="타이포_크레파스 B"/>
                <a:ea typeface="타이포_크레파스 B"/>
              </a:rPr>
              <a:t>Review</a:t>
            </a:r>
            <a:r>
              <a:rPr lang="ko-KR" altLang="en-US">
                <a:latin typeface="타이포_크레파스 B"/>
                <a:ea typeface="타이포_크레파스 B"/>
              </a:rPr>
              <a:t> 클래스화</a:t>
            </a: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07367" y="3429000"/>
            <a:ext cx="3096344" cy="2592288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312024" y="3212976"/>
            <a:ext cx="2464668" cy="3257921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719736" y="3212976"/>
            <a:ext cx="2543175" cy="3240360"/>
          </a:xfrm>
          <a:prstGeom prst="rect">
            <a:avLst/>
          </a:prstGeom>
        </p:spPr>
      </p:pic>
      <p:sp>
        <p:nvSpPr>
          <p:cNvPr id="20" name="직사각형 46"/>
          <p:cNvSpPr/>
          <p:nvPr/>
        </p:nvSpPr>
        <p:spPr>
          <a:xfrm>
            <a:off x="5663952" y="4293096"/>
            <a:ext cx="648072" cy="2880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sp>
        <p:nvSpPr>
          <p:cNvPr id="25" name="직사각형 46"/>
          <p:cNvSpPr/>
          <p:nvPr/>
        </p:nvSpPr>
        <p:spPr>
          <a:xfrm>
            <a:off x="5663952" y="4725144"/>
            <a:ext cx="648072" cy="2880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sp>
        <p:nvSpPr>
          <p:cNvPr id="26" name="직사각형 46"/>
          <p:cNvSpPr/>
          <p:nvPr/>
        </p:nvSpPr>
        <p:spPr>
          <a:xfrm>
            <a:off x="8256240" y="4725144"/>
            <a:ext cx="648072" cy="2880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sp>
        <p:nvSpPr>
          <p:cNvPr id="27" name="직사각형 46"/>
          <p:cNvSpPr/>
          <p:nvPr/>
        </p:nvSpPr>
        <p:spPr>
          <a:xfrm>
            <a:off x="8256240" y="4293096"/>
            <a:ext cx="648072" cy="2880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672064" y="1484784"/>
            <a:ext cx="1884040" cy="576833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5501604" y="2276872"/>
            <a:ext cx="3114675" cy="252983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5492080" y="2636912"/>
            <a:ext cx="3124200" cy="288032"/>
          </a:xfrm>
          <a:prstGeom prst="rect">
            <a:avLst/>
          </a:prstGeom>
        </p:spPr>
      </p:pic>
      <p:cxnSp>
        <p:nvCxnSpPr>
          <p:cNvPr id="31" name="연결선: 꺾임 30"/>
          <p:cNvCxnSpPr/>
          <p:nvPr/>
        </p:nvCxnSpPr>
        <p:spPr>
          <a:xfrm flipH="1">
            <a:off x="5492080" y="2403363"/>
            <a:ext cx="9524" cy="377564"/>
          </a:xfrm>
          <a:prstGeom prst="bentConnector3">
            <a:avLst>
              <a:gd name="adj1" fmla="val 1491758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연결선: 꺾임 31"/>
          <p:cNvCxnSpPr/>
          <p:nvPr/>
        </p:nvCxnSpPr>
        <p:spPr>
          <a:xfrm flipV="1">
            <a:off x="5375920" y="1556792"/>
            <a:ext cx="1152128" cy="864096"/>
          </a:xfrm>
          <a:prstGeom prst="bentConnector3">
            <a:avLst>
              <a:gd name="adj1" fmla="val -1713"/>
            </a:avLst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2927648" y="1268760"/>
            <a:ext cx="1744216" cy="1857375"/>
          </a:xfrm>
          <a:prstGeom prst="rect">
            <a:avLst/>
          </a:prstGeom>
        </p:spPr>
      </p:pic>
      <p:sp>
        <p:nvSpPr>
          <p:cNvPr id="34" name="직사각형 46"/>
          <p:cNvSpPr/>
          <p:nvPr/>
        </p:nvSpPr>
        <p:spPr>
          <a:xfrm>
            <a:off x="2927648" y="2780927"/>
            <a:ext cx="1656184" cy="2160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sp>
        <p:nvSpPr>
          <p:cNvPr id="35" name="더하기 기호 34"/>
          <p:cNvSpPr/>
          <p:nvPr/>
        </p:nvSpPr>
        <p:spPr>
          <a:xfrm>
            <a:off x="4727848" y="1844824"/>
            <a:ext cx="504056" cy="504056"/>
          </a:xfrm>
          <a:prstGeom prst="mathPlus">
            <a:avLst>
              <a:gd name="adj1" fmla="val 23520"/>
            </a:avLst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4" animBg="1"/>
      <p:bldP spid="25" grpId="5" animBg="1"/>
      <p:bldP spid="26" grpId="6" animBg="1"/>
      <p:bldP spid="27" grpId="7" animBg="1"/>
      <p:bldP spid="31" grpId="1" animBg="1"/>
      <p:bldP spid="32" grpId="2" animBg="1"/>
      <p:bldP spid="34" grpId="0" animBg="1"/>
      <p:bldP spid="35" grpId="3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57156" y="214290"/>
            <a:ext cx="8259123" cy="856072"/>
          </a:xfrm>
        </p:spPr>
        <p:txBody>
          <a:bodyPr/>
          <a:lstStyle/>
          <a:p>
            <a:pPr lvl="0">
              <a:defRPr/>
            </a:pPr>
            <a:r>
              <a:rPr lang="en-US" altLang="ko-KR">
                <a:latin typeface="타이포_크레파스 B"/>
                <a:ea typeface="타이포_크레파스 B"/>
              </a:rPr>
              <a:t>5.</a:t>
            </a:r>
            <a:r>
              <a:rPr lang="ko-KR" altLang="en-US">
                <a:latin typeface="타이포_크레파스 B"/>
                <a:ea typeface="타이포_크레파스 B"/>
              </a:rPr>
              <a:t> 분리되어 있는 </a:t>
            </a:r>
            <a:r>
              <a:rPr lang="en-US" altLang="ko-KR">
                <a:latin typeface="타이포_크레파스 B"/>
                <a:ea typeface="타이포_크레파스 B"/>
              </a:rPr>
              <a:t>Timer</a:t>
            </a:r>
            <a:r>
              <a:rPr lang="ko-KR" altLang="en-US">
                <a:latin typeface="타이포_크레파스 B"/>
                <a:ea typeface="타이포_크레파스 B"/>
              </a:rPr>
              <a:t> 알고리즘 수정</a:t>
            </a:r>
          </a:p>
        </p:txBody>
      </p:sp>
      <p:sp>
        <p:nvSpPr>
          <p:cNvPr id="37" name="화살표: 오른쪽 36"/>
          <p:cNvSpPr/>
          <p:nvPr/>
        </p:nvSpPr>
        <p:spPr>
          <a:xfrm>
            <a:off x="6312024" y="1556792"/>
            <a:ext cx="576064" cy="288032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8" name="그림 3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960096" y="1340768"/>
            <a:ext cx="1800200" cy="2497063"/>
          </a:xfrm>
          <a:prstGeom prst="rect">
            <a:avLst/>
          </a:prstGeom>
        </p:spPr>
      </p:pic>
      <p:pic>
        <p:nvPicPr>
          <p:cNvPr id="39" name="그림 3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26765" y="1371600"/>
            <a:ext cx="2428875" cy="2057400"/>
          </a:xfrm>
          <a:prstGeom prst="rect">
            <a:avLst/>
          </a:prstGeom>
        </p:spPr>
      </p:pic>
      <p:pic>
        <p:nvPicPr>
          <p:cNvPr id="40" name="그림 39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143672" y="1363216"/>
            <a:ext cx="2952328" cy="2209800"/>
          </a:xfrm>
          <a:prstGeom prst="rect">
            <a:avLst/>
          </a:prstGeom>
        </p:spPr>
      </p:pic>
      <p:pic>
        <p:nvPicPr>
          <p:cNvPr id="41" name="그림 40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79376" y="4030562"/>
            <a:ext cx="2798837" cy="2206749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3397746" y="4005064"/>
            <a:ext cx="2554238" cy="2232248"/>
          </a:xfrm>
          <a:prstGeom prst="rect">
            <a:avLst/>
          </a:prstGeom>
        </p:spPr>
      </p:pic>
      <p:pic>
        <p:nvPicPr>
          <p:cNvPr id="44" name="그림 43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6096000" y="4005064"/>
            <a:ext cx="2664296" cy="2232248"/>
          </a:xfrm>
          <a:prstGeom prst="rect">
            <a:avLst/>
          </a:prstGeom>
        </p:spPr>
      </p:pic>
      <p:sp>
        <p:nvSpPr>
          <p:cNvPr id="45" name="화살표: 오른쪽 44"/>
          <p:cNvSpPr/>
          <p:nvPr/>
        </p:nvSpPr>
        <p:spPr>
          <a:xfrm>
            <a:off x="6312024" y="2780928"/>
            <a:ext cx="576064" cy="288032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6" name="직사각형 46"/>
          <p:cNvSpPr/>
          <p:nvPr/>
        </p:nvSpPr>
        <p:spPr>
          <a:xfrm>
            <a:off x="695400" y="4653136"/>
            <a:ext cx="2448272" cy="12241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sp>
        <p:nvSpPr>
          <p:cNvPr id="47" name="직사각형 46"/>
          <p:cNvSpPr/>
          <p:nvPr/>
        </p:nvSpPr>
        <p:spPr>
          <a:xfrm>
            <a:off x="3575720" y="4653136"/>
            <a:ext cx="2304255" cy="12241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sp>
        <p:nvSpPr>
          <p:cNvPr id="48" name="직사각형 46"/>
          <p:cNvSpPr/>
          <p:nvPr/>
        </p:nvSpPr>
        <p:spPr>
          <a:xfrm>
            <a:off x="6312024" y="4653136"/>
            <a:ext cx="2304255" cy="12241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6" grpId="1" animBg="1"/>
      <p:bldP spid="47" grpId="2" animBg="1"/>
      <p:bldP spid="48" grpId="3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57156" y="214290"/>
            <a:ext cx="8259123" cy="856072"/>
          </a:xfrm>
        </p:spPr>
        <p:txBody>
          <a:bodyPr/>
          <a:lstStyle/>
          <a:p>
            <a:pPr lvl="0">
              <a:defRPr/>
            </a:pPr>
            <a:r>
              <a:rPr lang="en-US" altLang="ko-KR">
                <a:latin typeface="타이포_크레파스 B"/>
                <a:ea typeface="타이포_크레파스 B"/>
              </a:rPr>
              <a:t>5.</a:t>
            </a:r>
            <a:r>
              <a:rPr lang="ko-KR" altLang="en-US">
                <a:latin typeface="타이포_크레파스 B"/>
                <a:ea typeface="타이포_크레파스 B"/>
              </a:rPr>
              <a:t> 분리되어 있는 </a:t>
            </a:r>
            <a:r>
              <a:rPr lang="en-US" altLang="ko-KR">
                <a:latin typeface="타이포_크레파스 B"/>
                <a:ea typeface="타이포_크레파스 B"/>
              </a:rPr>
              <a:t>Timer</a:t>
            </a:r>
            <a:r>
              <a:rPr lang="ko-KR" altLang="en-US">
                <a:latin typeface="타이포_크레파스 B"/>
                <a:ea typeface="타이포_크레파스 B"/>
              </a:rPr>
              <a:t> 알고리즘 수정</a:t>
            </a:r>
          </a:p>
        </p:txBody>
      </p:sp>
      <p:pic>
        <p:nvPicPr>
          <p:cNvPr id="38" name="그림 3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960096" y="1340768"/>
            <a:ext cx="1800200" cy="2497063"/>
          </a:xfrm>
          <a:prstGeom prst="rect">
            <a:avLst/>
          </a:prstGeom>
        </p:spPr>
      </p:pic>
      <p:cxnSp>
        <p:nvCxnSpPr>
          <p:cNvPr id="49" name="직선 연결선 48"/>
          <p:cNvCxnSpPr/>
          <p:nvPr/>
        </p:nvCxnSpPr>
        <p:spPr>
          <a:xfrm>
            <a:off x="6816080" y="1700808"/>
            <a:ext cx="2016224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/>
          <p:cNvCxnSpPr/>
          <p:nvPr/>
        </p:nvCxnSpPr>
        <p:spPr>
          <a:xfrm>
            <a:off x="6816080" y="1628800"/>
            <a:ext cx="2016224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더하기 기호 50"/>
          <p:cNvSpPr/>
          <p:nvPr/>
        </p:nvSpPr>
        <p:spPr>
          <a:xfrm>
            <a:off x="7392144" y="3861048"/>
            <a:ext cx="504056" cy="504056"/>
          </a:xfrm>
          <a:prstGeom prst="mathPlus">
            <a:avLst>
              <a:gd name="adj1" fmla="val 23520"/>
            </a:avLst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52" name="그림 5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960096" y="4437112"/>
            <a:ext cx="1628775" cy="288032"/>
          </a:xfrm>
          <a:prstGeom prst="rect">
            <a:avLst/>
          </a:prstGeom>
        </p:spPr>
      </p:pic>
      <p:sp>
        <p:nvSpPr>
          <p:cNvPr id="54" name="화살표: 오른쪽 53"/>
          <p:cNvSpPr/>
          <p:nvPr/>
        </p:nvSpPr>
        <p:spPr>
          <a:xfrm>
            <a:off x="6312024" y="1772816"/>
            <a:ext cx="576064" cy="288032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55" name="그림 5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07368" y="1390650"/>
            <a:ext cx="5495925" cy="2038350"/>
          </a:xfrm>
          <a:prstGeom prst="rect">
            <a:avLst/>
          </a:prstGeom>
        </p:spPr>
      </p:pic>
      <p:sp>
        <p:nvSpPr>
          <p:cNvPr id="56" name="직사각형 46"/>
          <p:cNvSpPr/>
          <p:nvPr/>
        </p:nvSpPr>
        <p:spPr>
          <a:xfrm>
            <a:off x="4367808" y="1772816"/>
            <a:ext cx="1512168" cy="2880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sp>
        <p:nvSpPr>
          <p:cNvPr id="57" name="직사각형 46"/>
          <p:cNvSpPr/>
          <p:nvPr/>
        </p:nvSpPr>
        <p:spPr>
          <a:xfrm>
            <a:off x="695400" y="2780928"/>
            <a:ext cx="2808312" cy="360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pic>
        <p:nvPicPr>
          <p:cNvPr id="58" name="그림 57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399703" y="3646537"/>
            <a:ext cx="3248025" cy="790575"/>
          </a:xfrm>
          <a:prstGeom prst="rect">
            <a:avLst/>
          </a:prstGeom>
        </p:spPr>
      </p:pic>
      <p:pic>
        <p:nvPicPr>
          <p:cNvPr id="59" name="그림 58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407368" y="4581128"/>
            <a:ext cx="3960440" cy="1512168"/>
          </a:xfrm>
          <a:prstGeom prst="rect">
            <a:avLst/>
          </a:prstGeom>
        </p:spPr>
      </p:pic>
      <p:sp>
        <p:nvSpPr>
          <p:cNvPr id="60" name="직사각형 46"/>
          <p:cNvSpPr/>
          <p:nvPr/>
        </p:nvSpPr>
        <p:spPr>
          <a:xfrm>
            <a:off x="407368" y="4221088"/>
            <a:ext cx="1728192" cy="2160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sp>
        <p:nvSpPr>
          <p:cNvPr id="61" name="직사각형 46"/>
          <p:cNvSpPr/>
          <p:nvPr/>
        </p:nvSpPr>
        <p:spPr>
          <a:xfrm>
            <a:off x="407368" y="4581128"/>
            <a:ext cx="3960440" cy="360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pic>
        <p:nvPicPr>
          <p:cNvPr id="63" name="그림 62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4681537" y="5023445"/>
            <a:ext cx="2828925" cy="1285875"/>
          </a:xfrm>
          <a:prstGeom prst="rect">
            <a:avLst/>
          </a:prstGeom>
        </p:spPr>
      </p:pic>
      <p:pic>
        <p:nvPicPr>
          <p:cNvPr id="64" name="그림 63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007768" y="2636912"/>
            <a:ext cx="3312368" cy="210539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50" grpId="1" animBg="1"/>
      <p:bldP spid="54" grpId="2" animBg="1"/>
      <p:bldP spid="56" grpId="3" animBg="1"/>
      <p:bldP spid="57" grpId="4" animBg="1"/>
      <p:bldP spid="60" grpId="5" animBg="1"/>
      <p:bldP spid="61" grpId="6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57156" y="214290"/>
            <a:ext cx="8259123" cy="856072"/>
          </a:xfrm>
        </p:spPr>
        <p:txBody>
          <a:bodyPr>
            <a:noAutofit/>
          </a:bodyPr>
          <a:lstStyle/>
          <a:p>
            <a:pPr lvl="0">
              <a:defRPr/>
            </a:pPr>
            <a:r>
              <a:rPr lang="en-US" altLang="ko-KR" sz="3000">
                <a:latin typeface="타이포_크레파스 B"/>
                <a:ea typeface="타이포_크레파스 B"/>
              </a:rPr>
              <a:t>6.</a:t>
            </a:r>
            <a:r>
              <a:rPr lang="ko-KR" altLang="en-US" sz="3000">
                <a:latin typeface="타이포_크레파스 B"/>
                <a:ea typeface="타이포_크레파스 B"/>
              </a:rPr>
              <a:t> 불필요한 </a:t>
            </a:r>
            <a:r>
              <a:rPr lang="en-US" altLang="ko-KR" sz="3000">
                <a:latin typeface="타이포_크레파스 B"/>
                <a:ea typeface="타이포_크레파스 B"/>
              </a:rPr>
              <a:t>Main</a:t>
            </a:r>
            <a:r>
              <a:rPr lang="ko-KR" altLang="en-US" sz="3000">
                <a:latin typeface="타이포_크레파스 B"/>
                <a:ea typeface="타이포_크레파스 B"/>
              </a:rPr>
              <a:t>제거 및 사용중인 </a:t>
            </a:r>
            <a:r>
              <a:rPr lang="en-US" altLang="ko-KR" sz="3000">
                <a:latin typeface="타이포_크레파스 B"/>
                <a:ea typeface="타이포_크레파스 B"/>
              </a:rPr>
              <a:t>Main </a:t>
            </a:r>
            <a:r>
              <a:rPr lang="ko-KR" altLang="en-US" sz="3000">
                <a:latin typeface="타이포_크레파스 B"/>
                <a:ea typeface="타이포_크레파스 B"/>
              </a:rPr>
              <a:t>클래스화</a:t>
            </a:r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07368" y="1266428"/>
            <a:ext cx="5688632" cy="2666628"/>
          </a:xfrm>
          <a:prstGeom prst="rect">
            <a:avLst/>
          </a:prstGeom>
        </p:spPr>
      </p:pic>
      <p:sp>
        <p:nvSpPr>
          <p:cNvPr id="37" name="화살표: 오른쪽 36"/>
          <p:cNvSpPr/>
          <p:nvPr/>
        </p:nvSpPr>
        <p:spPr>
          <a:xfrm>
            <a:off x="6240016" y="1844824"/>
            <a:ext cx="576064" cy="288032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8" name="그림 3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888088" y="1363985"/>
            <a:ext cx="1800200" cy="2713087"/>
          </a:xfrm>
          <a:prstGeom prst="rect">
            <a:avLst/>
          </a:prstGeom>
        </p:spPr>
      </p:pic>
      <p:sp>
        <p:nvSpPr>
          <p:cNvPr id="40" name="화살표: 오른쪽 39"/>
          <p:cNvSpPr/>
          <p:nvPr/>
        </p:nvSpPr>
        <p:spPr>
          <a:xfrm>
            <a:off x="6240016" y="2924944"/>
            <a:ext cx="576064" cy="288032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07368" y="4005064"/>
            <a:ext cx="5688632" cy="2603004"/>
          </a:xfrm>
          <a:prstGeom prst="rect">
            <a:avLst/>
          </a:prstGeom>
        </p:spPr>
      </p:pic>
      <p:pic>
        <p:nvPicPr>
          <p:cNvPr id="42" name="그림 41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885409" y="4697710"/>
            <a:ext cx="1586854" cy="243458"/>
          </a:xfrm>
          <a:prstGeom prst="rect">
            <a:avLst/>
          </a:prstGeom>
        </p:spPr>
      </p:pic>
      <p:sp>
        <p:nvSpPr>
          <p:cNvPr id="43" name="더하기 기호 42"/>
          <p:cNvSpPr/>
          <p:nvPr/>
        </p:nvSpPr>
        <p:spPr>
          <a:xfrm>
            <a:off x="7320136" y="4077072"/>
            <a:ext cx="504056" cy="504056"/>
          </a:xfrm>
          <a:prstGeom prst="mathPlus">
            <a:avLst>
              <a:gd name="adj1" fmla="val 23520"/>
            </a:avLst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57156" y="214290"/>
            <a:ext cx="8259123" cy="856072"/>
          </a:xfrm>
        </p:spPr>
        <p:txBody>
          <a:bodyPr>
            <a:noAutofit/>
          </a:bodyPr>
          <a:lstStyle/>
          <a:p>
            <a:pPr lvl="0">
              <a:defRPr/>
            </a:pPr>
            <a:r>
              <a:rPr lang="en-US" altLang="ko-KR">
                <a:latin typeface="타이포_크레파스 B"/>
                <a:ea typeface="타이포_크레파스 B"/>
              </a:rPr>
              <a:t>7.</a:t>
            </a:r>
            <a:r>
              <a:rPr lang="ko-KR" altLang="en-US">
                <a:latin typeface="타이포_크레파스 B"/>
                <a:ea typeface="타이포_크레파스 B"/>
              </a:rPr>
              <a:t> 발생할 수 있는 </a:t>
            </a:r>
            <a:r>
              <a:rPr lang="en-US" altLang="ko-KR">
                <a:latin typeface="타이포_크레파스 B"/>
                <a:ea typeface="타이포_크레파스 B"/>
              </a:rPr>
              <a:t>Error</a:t>
            </a:r>
            <a:r>
              <a:rPr lang="ko-KR" altLang="en-US">
                <a:latin typeface="타이포_크레파스 B"/>
                <a:ea typeface="타이포_크레파스 B"/>
              </a:rPr>
              <a:t> 처리</a:t>
            </a:r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79301" y="1825005"/>
            <a:ext cx="5400675" cy="595883"/>
          </a:xfrm>
          <a:prstGeom prst="rect">
            <a:avLst/>
          </a:prstGeom>
        </p:spPr>
      </p:pic>
      <p:sp>
        <p:nvSpPr>
          <p:cNvPr id="38" name="내용 개체 틀 2"/>
          <p:cNvSpPr>
            <a:spLocks noGrp="1"/>
          </p:cNvSpPr>
          <p:nvPr/>
        </p:nvSpPr>
        <p:spPr>
          <a:xfrm>
            <a:off x="479376" y="1340768"/>
            <a:ext cx="3168352" cy="432048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marL="0" lvl="0" indent="0">
              <a:buNone/>
              <a:defRPr/>
            </a:pPr>
            <a:r>
              <a:rPr lang="en-US" altLang="ko-KR">
                <a:solidFill>
                  <a:schemeClr val="lt1"/>
                </a:solidFill>
                <a:latin typeface="타이포_크레파스 B"/>
                <a:ea typeface="타이포_크레파스 B"/>
              </a:rPr>
              <a:t>1. </a:t>
            </a:r>
            <a:r>
              <a:rPr lang="ko-KR" altLang="en-US">
                <a:solidFill>
                  <a:schemeClr val="lt1"/>
                </a:solidFill>
                <a:latin typeface="타이포_크레파스 B"/>
                <a:ea typeface="타이포_크레파스 B"/>
              </a:rPr>
              <a:t>지뢰 갯수 최대값 처리</a:t>
            </a:r>
            <a:r>
              <a:rPr lang="en-US" altLang="ko-KR">
                <a:solidFill>
                  <a:schemeClr val="lt1"/>
                </a:solidFill>
                <a:latin typeface="타이포_크레파스 B"/>
                <a:ea typeface="타이포_크레파스 B"/>
              </a:rPr>
              <a:t> </a:t>
            </a:r>
          </a:p>
        </p:txBody>
      </p:sp>
      <p:pic>
        <p:nvPicPr>
          <p:cNvPr id="39" name="그림 3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79376" y="2492896"/>
            <a:ext cx="6257925" cy="548258"/>
          </a:xfrm>
          <a:prstGeom prst="rect">
            <a:avLst/>
          </a:prstGeom>
        </p:spPr>
      </p:pic>
      <p:sp>
        <p:nvSpPr>
          <p:cNvPr id="40" name="내용 개체 틀 2"/>
          <p:cNvSpPr>
            <a:spLocks noGrp="1"/>
          </p:cNvSpPr>
          <p:nvPr/>
        </p:nvSpPr>
        <p:spPr>
          <a:xfrm>
            <a:off x="479376" y="3212976"/>
            <a:ext cx="3168352" cy="432048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marL="0" lvl="0" indent="0">
              <a:buNone/>
              <a:defRPr/>
            </a:pPr>
            <a:r>
              <a:rPr lang="en-US" altLang="ko-KR">
                <a:solidFill>
                  <a:schemeClr val="lt1"/>
                </a:solidFill>
                <a:latin typeface="타이포_크레파스 B"/>
                <a:ea typeface="타이포_크레파스 B"/>
              </a:rPr>
              <a:t>2.</a:t>
            </a:r>
            <a:r>
              <a:rPr lang="ko-KR" altLang="en-US">
                <a:solidFill>
                  <a:schemeClr val="lt1"/>
                </a:solidFill>
                <a:latin typeface="타이포_크레파스 B"/>
                <a:ea typeface="타이포_크레파스 B"/>
              </a:rPr>
              <a:t> </a:t>
            </a:r>
            <a:r>
              <a:rPr lang="en-US" altLang="ko-KR">
                <a:solidFill>
                  <a:schemeClr val="lt1"/>
                </a:solidFill>
                <a:latin typeface="타이포_크레파스 B"/>
                <a:ea typeface="타이포_크레파스 B"/>
              </a:rPr>
              <a:t>Winner_Flag</a:t>
            </a:r>
            <a:r>
              <a:rPr lang="ko-KR" altLang="en-US">
                <a:solidFill>
                  <a:schemeClr val="lt1"/>
                </a:solidFill>
                <a:latin typeface="타이포_크레파스 B"/>
                <a:ea typeface="타이포_크레파스 B"/>
              </a:rPr>
              <a:t>의 오작동 처리</a:t>
            </a:r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86172" y="3577952"/>
            <a:ext cx="4457700" cy="1147192"/>
          </a:xfrm>
          <a:prstGeom prst="rect">
            <a:avLst/>
          </a:prstGeom>
        </p:spPr>
      </p:pic>
      <p:pic>
        <p:nvPicPr>
          <p:cNvPr id="42" name="그림 41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79376" y="5085184"/>
            <a:ext cx="3771900" cy="720080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4439816" y="4869160"/>
            <a:ext cx="2876550" cy="1368152"/>
          </a:xfrm>
          <a:prstGeom prst="rect">
            <a:avLst/>
          </a:prstGeom>
        </p:spPr>
      </p:pic>
      <p:cxnSp>
        <p:nvCxnSpPr>
          <p:cNvPr id="44" name="직선 연결선 43"/>
          <p:cNvCxnSpPr/>
          <p:nvPr/>
        </p:nvCxnSpPr>
        <p:spPr>
          <a:xfrm>
            <a:off x="4655840" y="5373216"/>
            <a:ext cx="2376264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/>
          <p:cNvCxnSpPr/>
          <p:nvPr/>
        </p:nvCxnSpPr>
        <p:spPr>
          <a:xfrm>
            <a:off x="4655840" y="5733256"/>
            <a:ext cx="2376264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/>
          <p:cNvCxnSpPr/>
          <p:nvPr/>
        </p:nvCxnSpPr>
        <p:spPr>
          <a:xfrm>
            <a:off x="4655840" y="5949280"/>
            <a:ext cx="2376264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/>
          <p:cNvCxnSpPr/>
          <p:nvPr/>
        </p:nvCxnSpPr>
        <p:spPr>
          <a:xfrm>
            <a:off x="4655840" y="6093296"/>
            <a:ext cx="2376264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40" grpId="1" animBg="1"/>
      <p:bldP spid="44" grpId="2" animBg="1"/>
      <p:bldP spid="45" grpId="3" animBg="1"/>
      <p:bldP spid="48" grpId="4" animBg="1"/>
      <p:bldP spid="49" grpId="5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57156" y="214290"/>
            <a:ext cx="8259123" cy="856072"/>
          </a:xfrm>
        </p:spPr>
        <p:txBody>
          <a:bodyPr>
            <a:noAutofit/>
          </a:bodyPr>
          <a:lstStyle/>
          <a:p>
            <a:pPr lvl="0">
              <a:defRPr/>
            </a:pPr>
            <a:r>
              <a:rPr lang="en-US" altLang="ko-KR">
                <a:latin typeface="타이포_크레파스 B"/>
                <a:ea typeface="타이포_크레파스 B"/>
              </a:rPr>
              <a:t>7.</a:t>
            </a:r>
            <a:r>
              <a:rPr lang="ko-KR" altLang="en-US">
                <a:latin typeface="타이포_크레파스 B"/>
                <a:ea typeface="타이포_크레파스 B"/>
              </a:rPr>
              <a:t> 발생할 수 있는 </a:t>
            </a:r>
            <a:r>
              <a:rPr lang="en-US" altLang="ko-KR">
                <a:latin typeface="타이포_크레파스 B"/>
                <a:ea typeface="타이포_크레파스 B"/>
              </a:rPr>
              <a:t>Error</a:t>
            </a:r>
            <a:r>
              <a:rPr lang="ko-KR" altLang="en-US">
                <a:latin typeface="타이포_크레파스 B"/>
                <a:ea typeface="타이포_크레파스 B"/>
              </a:rPr>
              <a:t> 처리</a:t>
            </a:r>
          </a:p>
        </p:txBody>
      </p:sp>
      <p:sp>
        <p:nvSpPr>
          <p:cNvPr id="38" name="내용 개체 틀 2"/>
          <p:cNvSpPr>
            <a:spLocks noGrp="1"/>
          </p:cNvSpPr>
          <p:nvPr/>
        </p:nvSpPr>
        <p:spPr>
          <a:xfrm>
            <a:off x="479376" y="1340768"/>
            <a:ext cx="5616624" cy="432048"/>
          </a:xfrm>
          <a:prstGeom prst="rect">
            <a:avLst/>
          </a:prstGeom>
        </p:spPr>
        <p:txBody>
          <a:bodyPr vert="horz" lIns="91440" tIns="45720" rIns="91440" bIns="45720">
            <a:normAutofit lnSpcReduction="10000"/>
          </a:bodyPr>
          <a:lstStyle/>
          <a:p>
            <a:pPr marL="0" lvl="0" indent="0">
              <a:buNone/>
              <a:defRPr/>
            </a:pPr>
            <a:r>
              <a:rPr lang="en-US" altLang="ko-KR">
                <a:solidFill>
                  <a:schemeClr val="lt1"/>
                </a:solidFill>
                <a:latin typeface="타이포_크레파스 B"/>
                <a:ea typeface="타이포_크레파스 B"/>
              </a:rPr>
              <a:t>3.</a:t>
            </a:r>
            <a:r>
              <a:rPr lang="ko-KR" altLang="en-US">
                <a:solidFill>
                  <a:schemeClr val="lt1"/>
                </a:solidFill>
                <a:latin typeface="타이포_크레파스 B"/>
                <a:ea typeface="타이포_크레파스 B"/>
              </a:rPr>
              <a:t> </a:t>
            </a:r>
            <a:r>
              <a:rPr lang="en-US" altLang="ko-KR">
                <a:solidFill>
                  <a:schemeClr val="lt1"/>
                </a:solidFill>
                <a:latin typeface="타이포_크레파스 B"/>
                <a:ea typeface="타이포_크레파스 B"/>
              </a:rPr>
              <a:t>MapSize</a:t>
            </a:r>
            <a:r>
              <a:rPr lang="ko-KR" altLang="en-US">
                <a:solidFill>
                  <a:schemeClr val="lt1"/>
                </a:solidFill>
                <a:latin typeface="타이포_크레파스 B"/>
                <a:ea typeface="타이포_크레파스 B"/>
              </a:rPr>
              <a:t> 결정시 숫자가 아닌 값이 들어올 경우</a:t>
            </a:r>
            <a:r>
              <a:rPr lang="en-US" altLang="ko-KR">
                <a:solidFill>
                  <a:schemeClr val="lt1"/>
                </a:solidFill>
                <a:latin typeface="타이포_크레파스 B"/>
                <a:ea typeface="타이포_크레파스 B"/>
              </a:rPr>
              <a:t> </a:t>
            </a:r>
          </a:p>
        </p:txBody>
      </p:sp>
      <p:pic>
        <p:nvPicPr>
          <p:cNvPr id="50" name="그림 49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51384" y="1700808"/>
            <a:ext cx="6257925" cy="216024"/>
          </a:xfrm>
          <a:prstGeom prst="rect">
            <a:avLst/>
          </a:prstGeom>
        </p:spPr>
      </p:pic>
      <p:pic>
        <p:nvPicPr>
          <p:cNvPr id="51" name="그림 5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51384" y="1935857"/>
            <a:ext cx="4533900" cy="1853183"/>
          </a:xfrm>
          <a:prstGeom prst="rect">
            <a:avLst/>
          </a:prstGeom>
        </p:spPr>
      </p:pic>
      <p:pic>
        <p:nvPicPr>
          <p:cNvPr id="52" name="그림 51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575720" y="3124200"/>
            <a:ext cx="4352925" cy="609600"/>
          </a:xfrm>
          <a:prstGeom prst="rect">
            <a:avLst/>
          </a:prstGeom>
        </p:spPr>
      </p:pic>
      <p:sp>
        <p:nvSpPr>
          <p:cNvPr id="53" name="직사각형 46"/>
          <p:cNvSpPr/>
          <p:nvPr/>
        </p:nvSpPr>
        <p:spPr>
          <a:xfrm>
            <a:off x="1271464" y="2852936"/>
            <a:ext cx="1656184" cy="14401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sp>
        <p:nvSpPr>
          <p:cNvPr id="54" name="내용 개체 틀 2"/>
          <p:cNvSpPr>
            <a:spLocks noGrp="1"/>
          </p:cNvSpPr>
          <p:nvPr/>
        </p:nvSpPr>
        <p:spPr>
          <a:xfrm>
            <a:off x="479376" y="3861048"/>
            <a:ext cx="5616624" cy="432048"/>
          </a:xfrm>
          <a:prstGeom prst="rect">
            <a:avLst/>
          </a:prstGeom>
        </p:spPr>
        <p:txBody>
          <a:bodyPr vert="horz" lIns="91440" tIns="45720" rIns="91440" bIns="45720">
            <a:normAutofit lnSpcReduction="10000"/>
          </a:bodyPr>
          <a:lstStyle/>
          <a:p>
            <a:pPr marL="0" lvl="0" indent="0">
              <a:buNone/>
              <a:defRPr/>
            </a:pPr>
            <a:r>
              <a:rPr lang="en-US" altLang="ko-KR">
                <a:solidFill>
                  <a:schemeClr val="lt1"/>
                </a:solidFill>
                <a:latin typeface="타이포_크레파스 B"/>
                <a:ea typeface="타이포_크레파스 B"/>
              </a:rPr>
              <a:t>4.</a:t>
            </a:r>
            <a:r>
              <a:rPr lang="ko-KR" altLang="en-US">
                <a:solidFill>
                  <a:schemeClr val="lt1"/>
                </a:solidFill>
                <a:latin typeface="타이포_크레파스 B"/>
                <a:ea typeface="타이포_크레파스 B"/>
              </a:rPr>
              <a:t> 이름 입력 글자 수 제한</a:t>
            </a:r>
            <a:r>
              <a:rPr lang="en-US" altLang="ko-KR">
                <a:solidFill>
                  <a:schemeClr val="lt1"/>
                </a:solidFill>
                <a:latin typeface="타이포_크레파스 B"/>
                <a:ea typeface="타이포_크레파스 B"/>
              </a:rPr>
              <a:t> </a:t>
            </a:r>
          </a:p>
        </p:txBody>
      </p:sp>
      <p:pic>
        <p:nvPicPr>
          <p:cNvPr id="55" name="그림 54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51384" y="4221088"/>
            <a:ext cx="2533650" cy="304800"/>
          </a:xfrm>
          <a:prstGeom prst="rect">
            <a:avLst/>
          </a:prstGeom>
        </p:spPr>
      </p:pic>
      <p:pic>
        <p:nvPicPr>
          <p:cNvPr id="56" name="그림 55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3215680" y="4149080"/>
            <a:ext cx="5162550" cy="400050"/>
          </a:xfrm>
          <a:prstGeom prst="rect">
            <a:avLst/>
          </a:prstGeom>
        </p:spPr>
      </p:pic>
      <p:pic>
        <p:nvPicPr>
          <p:cNvPr id="57" name="그림 56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551384" y="4691980"/>
            <a:ext cx="2592288" cy="1257300"/>
          </a:xfrm>
          <a:prstGeom prst="rect">
            <a:avLst/>
          </a:prstGeom>
        </p:spPr>
      </p:pic>
      <p:pic>
        <p:nvPicPr>
          <p:cNvPr id="58" name="그림 57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271837" y="4653136"/>
            <a:ext cx="5488459" cy="1314450"/>
          </a:xfrm>
          <a:prstGeom prst="rect">
            <a:avLst/>
          </a:prstGeom>
        </p:spPr>
      </p:pic>
      <p:sp>
        <p:nvSpPr>
          <p:cNvPr id="59" name="직사각형 46"/>
          <p:cNvSpPr/>
          <p:nvPr/>
        </p:nvSpPr>
        <p:spPr>
          <a:xfrm>
            <a:off x="3863752" y="5157192"/>
            <a:ext cx="864096" cy="14401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4" grpId="1" animBg="1"/>
      <p:bldP spid="59" grpId="2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57156" y="214290"/>
            <a:ext cx="8259123" cy="856072"/>
          </a:xfrm>
        </p:spPr>
        <p:txBody>
          <a:bodyPr>
            <a:noAutofit/>
          </a:bodyPr>
          <a:lstStyle/>
          <a:p>
            <a:pPr lvl="0">
              <a:defRPr/>
            </a:pPr>
            <a:r>
              <a:rPr lang="en-US" altLang="ko-KR">
                <a:latin typeface="타이포_크레파스 B"/>
                <a:ea typeface="타이포_크레파스 B"/>
              </a:rPr>
              <a:t>7.</a:t>
            </a:r>
            <a:r>
              <a:rPr lang="ko-KR" altLang="en-US">
                <a:latin typeface="타이포_크레파스 B"/>
                <a:ea typeface="타이포_크레파스 B"/>
              </a:rPr>
              <a:t> 발생할 수 있는 </a:t>
            </a:r>
            <a:r>
              <a:rPr lang="en-US" altLang="ko-KR">
                <a:latin typeface="타이포_크레파스 B"/>
                <a:ea typeface="타이포_크레파스 B"/>
              </a:rPr>
              <a:t>Error</a:t>
            </a:r>
            <a:r>
              <a:rPr lang="ko-KR" altLang="en-US">
                <a:latin typeface="타이포_크레파스 B"/>
                <a:ea typeface="타이포_크레파스 B"/>
              </a:rPr>
              <a:t> 처리</a:t>
            </a:r>
          </a:p>
        </p:txBody>
      </p:sp>
      <p:pic>
        <p:nvPicPr>
          <p:cNvPr id="60" name="그림 59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25759" y="1484784"/>
            <a:ext cx="1409800" cy="216024"/>
          </a:xfrm>
          <a:prstGeom prst="rect">
            <a:avLst/>
          </a:prstGeom>
        </p:spPr>
      </p:pic>
      <p:pic>
        <p:nvPicPr>
          <p:cNvPr id="61" name="그림 6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02940" y="2132856"/>
            <a:ext cx="5753100" cy="1872208"/>
          </a:xfrm>
          <a:prstGeom prst="rect">
            <a:avLst/>
          </a:prstGeom>
        </p:spPr>
      </p:pic>
      <p:pic>
        <p:nvPicPr>
          <p:cNvPr id="62" name="그림 61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95400" y="4128120"/>
            <a:ext cx="3024336" cy="453008"/>
          </a:xfrm>
          <a:prstGeom prst="rect">
            <a:avLst/>
          </a:prstGeom>
        </p:spPr>
      </p:pic>
      <p:sp>
        <p:nvSpPr>
          <p:cNvPr id="63" name="직사각형 46"/>
          <p:cNvSpPr/>
          <p:nvPr/>
        </p:nvSpPr>
        <p:spPr>
          <a:xfrm>
            <a:off x="1271464" y="3212976"/>
            <a:ext cx="2880320" cy="2160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pic>
        <p:nvPicPr>
          <p:cNvPr id="64" name="그림 63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68288" y="4763988"/>
            <a:ext cx="4419600" cy="1257300"/>
          </a:xfrm>
          <a:prstGeom prst="rect">
            <a:avLst/>
          </a:prstGeom>
        </p:spPr>
      </p:pic>
      <p:pic>
        <p:nvPicPr>
          <p:cNvPr id="65" name="그림 64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2207568" y="1196752"/>
            <a:ext cx="3495675" cy="9361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57156" y="214290"/>
            <a:ext cx="8259123" cy="856072"/>
          </a:xfrm>
        </p:spPr>
        <p:txBody>
          <a:bodyPr>
            <a:noAutofit/>
          </a:bodyPr>
          <a:lstStyle/>
          <a:p>
            <a:pPr lvl="0">
              <a:defRPr/>
            </a:pPr>
            <a:r>
              <a:rPr lang="en-US" altLang="ko-KR" sz="3200">
                <a:latin typeface="타이포_크레파스 B"/>
                <a:ea typeface="타이포_크레파스 B"/>
              </a:rPr>
              <a:t>8.</a:t>
            </a:r>
            <a:r>
              <a:rPr lang="ko-KR" altLang="en-US" sz="3200">
                <a:latin typeface="타이포_크레파스 B"/>
                <a:ea typeface="타이포_크레파스 B"/>
              </a:rPr>
              <a:t> </a:t>
            </a:r>
            <a:r>
              <a:rPr lang="en-US" altLang="ko-KR" sz="3200">
                <a:latin typeface="타이포_크레파스 B"/>
                <a:ea typeface="타이포_크레파스 B"/>
              </a:rPr>
              <a:t>Code Relocation</a:t>
            </a:r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35360" y="1350268"/>
            <a:ext cx="4968552" cy="1862707"/>
          </a:xfrm>
          <a:prstGeom prst="rect">
            <a:avLst/>
          </a:prstGeom>
        </p:spPr>
      </p:pic>
      <p:sp>
        <p:nvSpPr>
          <p:cNvPr id="37" name="직사각형 46"/>
          <p:cNvSpPr/>
          <p:nvPr/>
        </p:nvSpPr>
        <p:spPr>
          <a:xfrm>
            <a:off x="2711624" y="1340768"/>
            <a:ext cx="1512168" cy="4320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pic>
        <p:nvPicPr>
          <p:cNvPr id="38" name="그림 3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04639" y="4142953"/>
            <a:ext cx="4467225" cy="2238375"/>
          </a:xfrm>
          <a:prstGeom prst="rect">
            <a:avLst/>
          </a:prstGeom>
        </p:spPr>
      </p:pic>
      <p:pic>
        <p:nvPicPr>
          <p:cNvPr id="39" name="그림 38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303912" y="3982963"/>
            <a:ext cx="3105150" cy="238125"/>
          </a:xfrm>
          <a:prstGeom prst="rect">
            <a:avLst/>
          </a:prstGeom>
        </p:spPr>
      </p:pic>
      <p:pic>
        <p:nvPicPr>
          <p:cNvPr id="40" name="그림 39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303912" y="4149080"/>
            <a:ext cx="2857500" cy="2238375"/>
          </a:xfrm>
          <a:prstGeom prst="rect">
            <a:avLst/>
          </a:prstGeom>
        </p:spPr>
      </p:pic>
      <p:sp>
        <p:nvSpPr>
          <p:cNvPr id="41" name="직사각형 46"/>
          <p:cNvSpPr/>
          <p:nvPr/>
        </p:nvSpPr>
        <p:spPr>
          <a:xfrm>
            <a:off x="6600056" y="5517232"/>
            <a:ext cx="1512168" cy="14401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pic>
        <p:nvPicPr>
          <p:cNvPr id="44" name="그림 43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407368" y="3717032"/>
            <a:ext cx="1440160" cy="288032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5303912" y="3573016"/>
            <a:ext cx="1158999" cy="288032"/>
          </a:xfrm>
          <a:prstGeom prst="rect">
            <a:avLst/>
          </a:prstGeom>
        </p:spPr>
      </p:pic>
      <p:sp>
        <p:nvSpPr>
          <p:cNvPr id="46" name="직사각형 46"/>
          <p:cNvSpPr/>
          <p:nvPr/>
        </p:nvSpPr>
        <p:spPr>
          <a:xfrm>
            <a:off x="767408" y="5589240"/>
            <a:ext cx="2304256" cy="2160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pic>
        <p:nvPicPr>
          <p:cNvPr id="48" name="그림 47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5447927" y="2204864"/>
            <a:ext cx="3384376" cy="1224136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5443537" y="1700808"/>
            <a:ext cx="1304925" cy="288032"/>
          </a:xfrm>
          <a:prstGeom prst="rect">
            <a:avLst/>
          </a:prstGeom>
        </p:spPr>
      </p:pic>
      <p:sp>
        <p:nvSpPr>
          <p:cNvPr id="50" name="직사각형 46"/>
          <p:cNvSpPr/>
          <p:nvPr/>
        </p:nvSpPr>
        <p:spPr>
          <a:xfrm>
            <a:off x="5663952" y="2708920"/>
            <a:ext cx="2232248" cy="2160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cxnSp>
        <p:nvCxnSpPr>
          <p:cNvPr id="57" name="연결선: 구부러짐 56"/>
          <p:cNvCxnSpPr>
            <a:stCxn id="49" idx="1"/>
            <a:endCxn id="44" idx="0"/>
          </p:cNvCxnSpPr>
          <p:nvPr/>
        </p:nvCxnSpPr>
        <p:spPr>
          <a:xfrm flipH="1">
            <a:off x="1127448" y="1844824"/>
            <a:ext cx="4316090" cy="1872208"/>
          </a:xfrm>
          <a:prstGeom prst="curvedConnector2">
            <a:avLst/>
          </a:prstGeom>
          <a:ln w="28575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연결선: 구부러짐 57"/>
          <p:cNvCxnSpPr>
            <a:stCxn id="44" idx="3"/>
            <a:endCxn id="45" idx="1"/>
          </p:cNvCxnSpPr>
          <p:nvPr/>
        </p:nvCxnSpPr>
        <p:spPr>
          <a:xfrm flipV="1">
            <a:off x="1847528" y="3717032"/>
            <a:ext cx="3456384" cy="144016"/>
          </a:xfrm>
          <a:prstGeom prst="curvedConnector3">
            <a:avLst>
              <a:gd name="adj1" fmla="val 50000"/>
            </a:avLst>
          </a:prstGeom>
          <a:ln w="28575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연결선: 구부러짐 58"/>
          <p:cNvCxnSpPr>
            <a:stCxn id="49" idx="2"/>
            <a:endCxn id="45" idx="0"/>
          </p:cNvCxnSpPr>
          <p:nvPr/>
        </p:nvCxnSpPr>
        <p:spPr>
          <a:xfrm rot="5400000">
            <a:off x="5197618" y="2674633"/>
            <a:ext cx="1584176" cy="212589"/>
          </a:xfrm>
          <a:prstGeom prst="curvedConnector3">
            <a:avLst>
              <a:gd name="adj1" fmla="val 50000"/>
            </a:avLst>
          </a:prstGeom>
          <a:ln w="28575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4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4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4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4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4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4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4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41" grpId="1" animBg="1"/>
      <p:bldP spid="46" grpId="2" animBg="1"/>
      <p:bldP spid="50" grpId="3" animBg="1"/>
      <p:bldP spid="57" grpId="4" animBg="1"/>
      <p:bldP spid="58" grpId="5" animBg="1"/>
      <p:bldP spid="59" grpId="6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>
                <a:latin typeface="타이포_크레파스 B"/>
                <a:ea typeface="타이포_크레파스 B"/>
              </a:rPr>
              <a:t>Refactoring Index(1)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3528" y="1556792"/>
            <a:ext cx="8004720" cy="4320480"/>
          </a:xfrm>
        </p:spPr>
        <p:txBody>
          <a:bodyPr>
            <a:noAutofit/>
          </a:bodyPr>
          <a:lstStyle/>
          <a:p>
            <a:pPr marL="0" lvl="0" indent="0">
              <a:buNone/>
              <a:defRPr/>
            </a:pPr>
            <a:r>
              <a:rPr lang="en-US" altLang="ko-KR" sz="2100">
                <a:latin typeface="타이포_크레파스 B"/>
                <a:ea typeface="타이포_크레파스 B"/>
              </a:rPr>
              <a:t>1.</a:t>
            </a:r>
            <a:r>
              <a:rPr lang="ko-KR" altLang="en-US" sz="2100">
                <a:latin typeface="타이포_크레파스 B"/>
                <a:ea typeface="타이포_크레파스 B"/>
              </a:rPr>
              <a:t> 서로 다른 클래스에 존재하는 중복 코드 </a:t>
            </a:r>
            <a:r>
              <a:rPr lang="en-US" altLang="ko-KR" sz="2100">
                <a:latin typeface="타이포_크레파스 B"/>
                <a:ea typeface="타이포_크레파스 B"/>
              </a:rPr>
              <a:t>[</a:t>
            </a:r>
            <a:r>
              <a:rPr lang="ko-KR" altLang="en-US" sz="2100">
                <a:latin typeface="타이포_크레파스 B"/>
                <a:ea typeface="타이포_크레파스 B"/>
              </a:rPr>
              <a:t>클래스 통합</a:t>
            </a:r>
            <a:r>
              <a:rPr lang="en-US" altLang="ko-KR" sz="2100">
                <a:latin typeface="타이포_크레파스 B"/>
                <a:ea typeface="타이포_크레파스 B"/>
              </a:rPr>
              <a:t>]</a:t>
            </a:r>
            <a:r>
              <a:rPr lang="ko-KR" altLang="en-US" sz="2100">
                <a:latin typeface="타이포_크레파스 B"/>
                <a:ea typeface="타이포_크레파스 B"/>
              </a:rPr>
              <a:t>	   </a:t>
            </a:r>
          </a:p>
          <a:p>
            <a:pPr marL="0" lvl="0" indent="0">
              <a:buNone/>
              <a:defRPr/>
            </a:pPr>
            <a:r>
              <a:rPr lang="ko-KR" altLang="en-US" sz="2100">
                <a:latin typeface="타이포_크레파스 B"/>
                <a:ea typeface="타이포_크레파스 B"/>
              </a:rPr>
              <a:t>					</a:t>
            </a:r>
            <a:r>
              <a:rPr lang="ko-KR" altLang="en-US" sz="2700">
                <a:latin typeface="타이포_크레파스 B"/>
                <a:ea typeface="타이포_크레파스 B"/>
              </a:rPr>
              <a:t> 	 </a:t>
            </a:r>
          </a:p>
          <a:p>
            <a:pPr marL="0" lvl="0" indent="0">
              <a:buNone/>
              <a:defRPr/>
            </a:pPr>
            <a:r>
              <a:rPr lang="en-US" altLang="ko-KR" sz="2100">
                <a:latin typeface="타이포_크레파스 B"/>
                <a:ea typeface="타이포_크레파스 B"/>
              </a:rPr>
              <a:t>2.</a:t>
            </a:r>
            <a:r>
              <a:rPr lang="ko-KR" altLang="en-US" sz="2100">
                <a:latin typeface="타이포_크레파스 B"/>
                <a:ea typeface="타이포_크레파스 B"/>
              </a:rPr>
              <a:t> 서로 다른 클래스에 존재하는 중복 코드 </a:t>
            </a:r>
            <a:r>
              <a:rPr lang="en-US" altLang="ko-KR" sz="2100">
                <a:latin typeface="타이포_크레파스 B"/>
                <a:ea typeface="타이포_크레파스 B"/>
              </a:rPr>
              <a:t>[</a:t>
            </a:r>
            <a:r>
              <a:rPr lang="ko-KR" altLang="en-US" sz="2100">
                <a:latin typeface="타이포_크레파스 B"/>
                <a:ea typeface="타이포_크레파스 B"/>
              </a:rPr>
              <a:t>클래스 상속</a:t>
            </a:r>
            <a:r>
              <a:rPr lang="en-US" altLang="ko-KR" sz="2100">
                <a:latin typeface="타이포_크레파스 B"/>
                <a:ea typeface="타이포_크레파스 B"/>
              </a:rPr>
              <a:t>]</a:t>
            </a:r>
            <a:r>
              <a:rPr lang="ko-KR" altLang="en-US" sz="2100">
                <a:latin typeface="타이포_크레파스 B"/>
                <a:ea typeface="타이포_크레파스 B"/>
              </a:rPr>
              <a:t>	    </a:t>
            </a:r>
            <a:endParaRPr lang="en-US" altLang="ko-KR" sz="2100">
              <a:latin typeface="타이포_크레파스 B"/>
              <a:ea typeface="타이포_크레파스 B"/>
            </a:endParaRPr>
          </a:p>
          <a:p>
            <a:pPr marL="0" lvl="0" indent="0">
              <a:buNone/>
              <a:defRPr/>
            </a:pPr>
            <a:r>
              <a:rPr lang="ko-KR" altLang="en-US" sz="2100">
                <a:latin typeface="타이포_크레파스 B"/>
                <a:ea typeface="타이포_크레파스 B"/>
              </a:rPr>
              <a:t>				    </a:t>
            </a:r>
          </a:p>
          <a:p>
            <a:pPr marL="0" lvl="0" indent="0">
              <a:buNone/>
              <a:defRPr/>
            </a:pPr>
            <a:r>
              <a:rPr lang="en-US" altLang="ko-KR" sz="2100">
                <a:latin typeface="타이포_크레파스 B"/>
                <a:ea typeface="타이포_크레파스 B"/>
              </a:rPr>
              <a:t>3. </a:t>
            </a:r>
            <a:r>
              <a:rPr lang="ko-KR" altLang="en-US" sz="2100">
                <a:latin typeface="타이포_크레파스 B"/>
                <a:ea typeface="타이포_크레파스 B"/>
              </a:rPr>
              <a:t>같은 클래스 내에 존재하는 중복 코드	                   </a:t>
            </a:r>
          </a:p>
          <a:p>
            <a:pPr marL="0" lvl="0" indent="0">
              <a:buNone/>
              <a:defRPr/>
            </a:pPr>
            <a:r>
              <a:rPr lang="ko-KR" altLang="en-US" sz="2100">
                <a:latin typeface="타이포_크레파스 B"/>
                <a:ea typeface="타이포_크레파스 B"/>
              </a:rPr>
              <a:t>					 	</a:t>
            </a:r>
            <a:endParaRPr lang="en-US" altLang="ko-KR" sz="2100">
              <a:latin typeface="타이포_크레파스 B"/>
              <a:ea typeface="타이포_크레파스 B"/>
            </a:endParaRPr>
          </a:p>
          <a:p>
            <a:pPr marL="0" lvl="0" indent="0">
              <a:buNone/>
              <a:defRPr/>
            </a:pPr>
            <a:r>
              <a:rPr lang="en-US" altLang="ko-KR" sz="2100">
                <a:latin typeface="타이포_크레파스 B"/>
                <a:ea typeface="타이포_크레파스 B"/>
              </a:rPr>
              <a:t>4.</a:t>
            </a:r>
            <a:r>
              <a:rPr lang="ko-KR" altLang="en-US" sz="2100">
                <a:latin typeface="타이포_크레파스 B"/>
                <a:ea typeface="타이포_크레파스 B"/>
              </a:rPr>
              <a:t> </a:t>
            </a:r>
            <a:r>
              <a:rPr lang="en-US" altLang="ko-KR" sz="2100">
                <a:latin typeface="타이포_크레파스 B"/>
                <a:ea typeface="타이포_크레파스 B"/>
              </a:rPr>
              <a:t>GameWindow</a:t>
            </a:r>
            <a:r>
              <a:rPr lang="ko-KR" altLang="en-US" sz="2100">
                <a:latin typeface="타이포_크레파스 B"/>
                <a:ea typeface="타이포_크레파스 B"/>
              </a:rPr>
              <a:t> 클래스의 </a:t>
            </a:r>
            <a:r>
              <a:rPr lang="en-US" altLang="ko-KR" sz="2100">
                <a:latin typeface="타이포_크레파스 B"/>
                <a:ea typeface="타이포_크레파스 B"/>
              </a:rPr>
              <a:t>Review</a:t>
            </a:r>
            <a:r>
              <a:rPr lang="ko-KR" altLang="en-US" sz="2100">
                <a:latin typeface="타이포_크레파스 B"/>
                <a:ea typeface="타이포_크레파스 B"/>
              </a:rPr>
              <a:t> 기능 클래스화</a:t>
            </a:r>
            <a:r>
              <a:rPr lang="en-US" altLang="ko-KR" sz="2100">
                <a:latin typeface="타이포_크레파스 B"/>
                <a:ea typeface="타이포_크레파스 B"/>
              </a:rPr>
              <a:t>	  </a:t>
            </a:r>
          </a:p>
          <a:p>
            <a:pPr marL="0" lvl="0" indent="0">
              <a:buNone/>
              <a:defRPr/>
            </a:pPr>
            <a:r>
              <a:rPr lang="ko-KR" altLang="en-US" sz="2100">
                <a:latin typeface="타이포_크레파스 B"/>
                <a:ea typeface="타이포_크레파스 B"/>
              </a:rPr>
              <a:t>				   </a:t>
            </a:r>
            <a:r>
              <a:rPr lang="en-US" altLang="ko-KR" sz="2700">
                <a:latin typeface="타이포_크레파스 B"/>
                <a:ea typeface="타이포_크레파스 B"/>
              </a:rPr>
              <a:t> </a:t>
            </a:r>
            <a:r>
              <a:rPr lang="ko-KR" altLang="en-US" sz="2700">
                <a:latin typeface="타이포_크레파스 B"/>
                <a:ea typeface="타이포_크레파스 B"/>
              </a:rPr>
              <a:t> </a:t>
            </a:r>
            <a:endParaRPr lang="en-US" altLang="ko-KR" sz="2100">
              <a:latin typeface="타이포_크레파스 B"/>
              <a:ea typeface="타이포_크레파스 B"/>
            </a:endParaRPr>
          </a:p>
          <a:p>
            <a:pPr marL="0" lvl="0" indent="0">
              <a:buNone/>
              <a:defRPr/>
            </a:pPr>
            <a:r>
              <a:rPr lang="en-US" altLang="ko-KR" sz="2100">
                <a:latin typeface="타이포_크레파스 B"/>
                <a:ea typeface="타이포_크레파스 B"/>
              </a:rPr>
              <a:t>5.</a:t>
            </a:r>
            <a:r>
              <a:rPr lang="ko-KR" altLang="en-US" sz="2100">
                <a:latin typeface="타이포_크레파스 B"/>
                <a:ea typeface="타이포_크레파스 B"/>
              </a:rPr>
              <a:t> 분리되어 있는 </a:t>
            </a:r>
            <a:r>
              <a:rPr lang="en-US" altLang="ko-KR" sz="2100">
                <a:latin typeface="타이포_크레파스 B"/>
                <a:ea typeface="타이포_크레파스 B"/>
              </a:rPr>
              <a:t>Timer</a:t>
            </a:r>
            <a:r>
              <a:rPr lang="ko-KR" altLang="en-US" sz="2100">
                <a:latin typeface="타이포_크레파스 B"/>
                <a:ea typeface="타이포_크레파스 B"/>
              </a:rPr>
              <a:t> 클래스 알고리즘 수정	                   </a:t>
            </a:r>
            <a:endParaRPr lang="en-US" altLang="ko-KR" sz="2100">
              <a:latin typeface="타이포_크레파스 B"/>
              <a:ea typeface="타이포_크레파스 B"/>
            </a:endParaRPr>
          </a:p>
          <a:p>
            <a:pPr marL="0" lvl="0" indent="0">
              <a:buNone/>
              <a:defRPr/>
            </a:pPr>
            <a:r>
              <a:rPr lang="ko-KR" altLang="en-US" sz="2100">
                <a:latin typeface="타이포_크레파스 B"/>
                <a:ea typeface="타이포_크레파스 B"/>
              </a:rPr>
              <a:t>				  </a:t>
            </a:r>
          </a:p>
          <a:p>
            <a:pPr marL="0" lvl="0" indent="0">
              <a:buNone/>
              <a:defRPr/>
            </a:pPr>
            <a:r>
              <a:rPr lang="en-US" altLang="ko-KR" sz="2100">
                <a:latin typeface="타이포_크레파스 B"/>
                <a:ea typeface="타이포_크레파스 B"/>
              </a:rPr>
              <a:t>6.</a:t>
            </a:r>
            <a:r>
              <a:rPr lang="ko-KR" altLang="en-US" sz="2100">
                <a:latin typeface="타이포_크레파스 B"/>
                <a:ea typeface="타이포_크레파스 B"/>
              </a:rPr>
              <a:t> 불필요한 </a:t>
            </a:r>
            <a:r>
              <a:rPr lang="en-US" altLang="ko-KR" sz="2100">
                <a:latin typeface="타이포_크레파스 B"/>
                <a:ea typeface="타이포_크레파스 B"/>
              </a:rPr>
              <a:t>Main</a:t>
            </a:r>
            <a:r>
              <a:rPr lang="ko-KR" altLang="en-US" sz="2100">
                <a:latin typeface="타이포_크레파스 B"/>
                <a:ea typeface="타이포_크레파스 B"/>
              </a:rPr>
              <a:t>제거 및 사용중인 </a:t>
            </a:r>
            <a:r>
              <a:rPr lang="en-US" altLang="ko-KR" sz="2100">
                <a:latin typeface="타이포_크레파스 B"/>
                <a:ea typeface="타이포_크레파스 B"/>
              </a:rPr>
              <a:t>Main</a:t>
            </a:r>
            <a:r>
              <a:rPr lang="ko-KR" altLang="en-US" sz="2100">
                <a:latin typeface="타이포_크레파스 B"/>
                <a:ea typeface="타이포_크레파스 B"/>
              </a:rPr>
              <a:t> 클래스화</a:t>
            </a:r>
            <a:endParaRPr lang="ko-KR" altLang="en-US" sz="1800">
              <a:latin typeface="타이포_크레파스 B"/>
              <a:ea typeface="타이포_크레파스 B"/>
            </a:endParaRPr>
          </a:p>
          <a:p>
            <a:pPr marL="0" lvl="0" indent="0">
              <a:buNone/>
              <a:defRPr/>
            </a:pPr>
            <a:endParaRPr lang="ko-KR" altLang="en-US" sz="1800">
              <a:latin typeface="타이포_크레파스 B"/>
              <a:ea typeface="타이포_크레파스 B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57156" y="214290"/>
            <a:ext cx="8259123" cy="856072"/>
          </a:xfrm>
        </p:spPr>
        <p:txBody>
          <a:bodyPr>
            <a:noAutofit/>
          </a:bodyPr>
          <a:lstStyle/>
          <a:p>
            <a:pPr lvl="0">
              <a:defRPr/>
            </a:pPr>
            <a:r>
              <a:rPr lang="en-US" altLang="ko-KR" sz="3200">
                <a:latin typeface="타이포_크레파스 B"/>
                <a:ea typeface="타이포_크레파스 B"/>
              </a:rPr>
              <a:t>8.</a:t>
            </a:r>
            <a:r>
              <a:rPr lang="ko-KR" altLang="en-US" sz="3200">
                <a:latin typeface="타이포_크레파스 B"/>
                <a:ea typeface="타이포_크레파스 B"/>
              </a:rPr>
              <a:t> </a:t>
            </a:r>
            <a:r>
              <a:rPr lang="en-US" altLang="ko-KR" sz="3200">
                <a:latin typeface="타이포_크레파스 B"/>
                <a:ea typeface="타이포_크레파스 B"/>
              </a:rPr>
              <a:t>Code Relocation</a:t>
            </a:r>
          </a:p>
        </p:txBody>
      </p:sp>
      <p:pic>
        <p:nvPicPr>
          <p:cNvPr id="44" name="그림 4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63352" y="2420888"/>
            <a:ext cx="1440160" cy="288032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488729" y="2420888"/>
            <a:ext cx="1158999" cy="288032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343472" y="1268760"/>
            <a:ext cx="1304925" cy="288032"/>
          </a:xfrm>
          <a:prstGeom prst="rect">
            <a:avLst/>
          </a:prstGeom>
        </p:spPr>
      </p:pic>
      <p:cxnSp>
        <p:nvCxnSpPr>
          <p:cNvPr id="57" name="연결선: 구부러짐 56"/>
          <p:cNvCxnSpPr>
            <a:stCxn id="49" idx="1"/>
            <a:endCxn id="44" idx="0"/>
          </p:cNvCxnSpPr>
          <p:nvPr/>
        </p:nvCxnSpPr>
        <p:spPr>
          <a:xfrm flipH="1">
            <a:off x="983432" y="1412776"/>
            <a:ext cx="360040" cy="1008112"/>
          </a:xfrm>
          <a:prstGeom prst="curvedConnector2">
            <a:avLst/>
          </a:prstGeom>
          <a:ln w="28575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연결선: 구부러짐 57"/>
          <p:cNvCxnSpPr>
            <a:stCxn id="44" idx="3"/>
            <a:endCxn id="45" idx="1"/>
          </p:cNvCxnSpPr>
          <p:nvPr/>
        </p:nvCxnSpPr>
        <p:spPr>
          <a:xfrm>
            <a:off x="1703512" y="2564904"/>
            <a:ext cx="785217" cy="1588"/>
          </a:xfrm>
          <a:prstGeom prst="curvedConnector3">
            <a:avLst>
              <a:gd name="adj1" fmla="val 50000"/>
            </a:avLst>
          </a:prstGeom>
          <a:ln w="28575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연결선: 구부러짐 58"/>
          <p:cNvCxnSpPr>
            <a:stCxn id="49" idx="3"/>
            <a:endCxn id="45" idx="0"/>
          </p:cNvCxnSpPr>
          <p:nvPr/>
        </p:nvCxnSpPr>
        <p:spPr>
          <a:xfrm>
            <a:off x="2648397" y="1412776"/>
            <a:ext cx="419831" cy="1008112"/>
          </a:xfrm>
          <a:prstGeom prst="curvedConnector2">
            <a:avLst/>
          </a:prstGeom>
          <a:ln w="28575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그림 59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02196" y="3694931"/>
            <a:ext cx="3105150" cy="238125"/>
          </a:xfrm>
          <a:prstGeom prst="rect">
            <a:avLst/>
          </a:prstGeom>
        </p:spPr>
      </p:pic>
      <p:pic>
        <p:nvPicPr>
          <p:cNvPr id="61" name="그림 60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502196" y="3861048"/>
            <a:ext cx="2857500" cy="2238375"/>
          </a:xfrm>
          <a:prstGeom prst="rect">
            <a:avLst/>
          </a:prstGeom>
        </p:spPr>
      </p:pic>
      <p:pic>
        <p:nvPicPr>
          <p:cNvPr id="63" name="그림 6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02196" y="3284984"/>
            <a:ext cx="1158999" cy="288032"/>
          </a:xfrm>
          <a:prstGeom prst="rect">
            <a:avLst/>
          </a:prstGeom>
        </p:spPr>
      </p:pic>
      <p:cxnSp>
        <p:nvCxnSpPr>
          <p:cNvPr id="66" name="직선 연결선 65"/>
          <p:cNvCxnSpPr/>
          <p:nvPr/>
        </p:nvCxnSpPr>
        <p:spPr>
          <a:xfrm>
            <a:off x="479376" y="3789040"/>
            <a:ext cx="2952328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66"/>
          <p:cNvCxnSpPr/>
          <p:nvPr/>
        </p:nvCxnSpPr>
        <p:spPr>
          <a:xfrm>
            <a:off x="1775520" y="5301208"/>
            <a:ext cx="144016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8" name="그림 67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5015879" y="3933056"/>
            <a:ext cx="1800200" cy="360040"/>
          </a:xfrm>
          <a:prstGeom prst="rect">
            <a:avLst/>
          </a:prstGeom>
        </p:spPr>
      </p:pic>
      <p:pic>
        <p:nvPicPr>
          <p:cNvPr id="69" name="그림 68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6096000" y="5719911"/>
            <a:ext cx="2047875" cy="733425"/>
          </a:xfrm>
          <a:prstGeom prst="rect">
            <a:avLst/>
          </a:prstGeom>
        </p:spPr>
      </p:pic>
      <p:pic>
        <p:nvPicPr>
          <p:cNvPr id="70" name="그림 69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3647728" y="5733256"/>
            <a:ext cx="2232248" cy="752475"/>
          </a:xfrm>
          <a:prstGeom prst="rect">
            <a:avLst/>
          </a:prstGeom>
        </p:spPr>
      </p:pic>
      <p:pic>
        <p:nvPicPr>
          <p:cNvPr id="71" name="그림 70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647728" y="4005064"/>
            <a:ext cx="1304925" cy="288032"/>
          </a:xfrm>
          <a:prstGeom prst="rect">
            <a:avLst/>
          </a:prstGeom>
        </p:spPr>
      </p:pic>
      <p:pic>
        <p:nvPicPr>
          <p:cNvPr id="72" name="그림 71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3647727" y="4365104"/>
            <a:ext cx="3384376" cy="1224136"/>
          </a:xfrm>
          <a:prstGeom prst="rect">
            <a:avLst/>
          </a:prstGeom>
        </p:spPr>
      </p:pic>
      <p:cxnSp>
        <p:nvCxnSpPr>
          <p:cNvPr id="73" name="직선 연결선 72"/>
          <p:cNvCxnSpPr/>
          <p:nvPr/>
        </p:nvCxnSpPr>
        <p:spPr>
          <a:xfrm>
            <a:off x="4079776" y="5013176"/>
            <a:ext cx="2016224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 73"/>
          <p:cNvCxnSpPr/>
          <p:nvPr/>
        </p:nvCxnSpPr>
        <p:spPr>
          <a:xfrm>
            <a:off x="3935760" y="5157192"/>
            <a:ext cx="302433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7" name="그림 7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223792" y="1196752"/>
            <a:ext cx="1440160" cy="288032"/>
          </a:xfrm>
          <a:prstGeom prst="rect">
            <a:avLst/>
          </a:prstGeom>
        </p:spPr>
      </p:pic>
      <p:pic>
        <p:nvPicPr>
          <p:cNvPr id="78" name="그림 77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4221063" y="1556792"/>
            <a:ext cx="4467225" cy="2238375"/>
          </a:xfrm>
          <a:prstGeom prst="rect">
            <a:avLst/>
          </a:prstGeom>
        </p:spPr>
      </p:pic>
      <p:cxnSp>
        <p:nvCxnSpPr>
          <p:cNvPr id="79" name="직선 연결선 78"/>
          <p:cNvCxnSpPr/>
          <p:nvPr/>
        </p:nvCxnSpPr>
        <p:spPr>
          <a:xfrm>
            <a:off x="4727848" y="3068960"/>
            <a:ext cx="2016224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연결선 79"/>
          <p:cNvCxnSpPr/>
          <p:nvPr/>
        </p:nvCxnSpPr>
        <p:spPr>
          <a:xfrm>
            <a:off x="4871864" y="3212976"/>
            <a:ext cx="324036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연결선 80"/>
          <p:cNvCxnSpPr/>
          <p:nvPr/>
        </p:nvCxnSpPr>
        <p:spPr>
          <a:xfrm>
            <a:off x="4727848" y="2492896"/>
            <a:ext cx="100811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연결선 81"/>
          <p:cNvCxnSpPr/>
          <p:nvPr/>
        </p:nvCxnSpPr>
        <p:spPr>
          <a:xfrm>
            <a:off x="5087888" y="2708920"/>
            <a:ext cx="288032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5" name="그림 84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x="3935760" y="1556792"/>
            <a:ext cx="4824536" cy="2304256"/>
          </a:xfrm>
          <a:prstGeom prst="rect">
            <a:avLst/>
          </a:prstGeom>
        </p:spPr>
      </p:pic>
      <p:sp>
        <p:nvSpPr>
          <p:cNvPr id="86" name="직사각형 46"/>
          <p:cNvSpPr/>
          <p:nvPr/>
        </p:nvSpPr>
        <p:spPr>
          <a:xfrm>
            <a:off x="4151784" y="1556792"/>
            <a:ext cx="2592288" cy="2880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sp>
        <p:nvSpPr>
          <p:cNvPr id="88" name="직사각형 46"/>
          <p:cNvSpPr/>
          <p:nvPr/>
        </p:nvSpPr>
        <p:spPr>
          <a:xfrm>
            <a:off x="4223792" y="2564904"/>
            <a:ext cx="2664296" cy="2880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sp>
        <p:nvSpPr>
          <p:cNvPr id="89" name="직사각형 46"/>
          <p:cNvSpPr/>
          <p:nvPr/>
        </p:nvSpPr>
        <p:spPr>
          <a:xfrm>
            <a:off x="3935760" y="3284984"/>
            <a:ext cx="2808312" cy="50405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sp>
        <p:nvSpPr>
          <p:cNvPr id="91" name="곱하기 기호 90"/>
          <p:cNvSpPr/>
          <p:nvPr/>
        </p:nvSpPr>
        <p:spPr>
          <a:xfrm>
            <a:off x="2711624" y="1628800"/>
            <a:ext cx="504056" cy="432048"/>
          </a:xfrm>
          <a:prstGeom prst="mathMultiply">
            <a:avLst>
              <a:gd name="adj1" fmla="val 23520"/>
            </a:avLst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2" name="곱하기 기호 91"/>
          <p:cNvSpPr/>
          <p:nvPr/>
        </p:nvSpPr>
        <p:spPr>
          <a:xfrm>
            <a:off x="1847528" y="2348880"/>
            <a:ext cx="504056" cy="432048"/>
          </a:xfrm>
          <a:prstGeom prst="mathMultiply">
            <a:avLst>
              <a:gd name="adj1" fmla="val 23520"/>
            </a:avLst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1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1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1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 animBg="1"/>
      <p:bldP spid="67" grpId="1" animBg="1"/>
      <p:bldP spid="73" grpId="2" animBg="1"/>
      <p:bldP spid="74" grpId="3" animBg="1"/>
      <p:bldP spid="79" grpId="4" animBg="1"/>
      <p:bldP spid="80" grpId="5" animBg="1"/>
      <p:bldP spid="81" grpId="6" animBg="1"/>
      <p:bldP spid="82" grpId="7" animBg="1"/>
      <p:bldP spid="86" grpId="8" animBg="1"/>
      <p:bldP spid="88" grpId="9" animBg="1"/>
      <p:bldP spid="89" grpId="10" animBg="1"/>
      <p:bldP spid="91" grpId="11" animBg="1"/>
      <p:bldP spid="92" grpId="12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57156" y="214290"/>
            <a:ext cx="8259123" cy="856072"/>
          </a:xfrm>
        </p:spPr>
        <p:txBody>
          <a:bodyPr>
            <a:noAutofit/>
          </a:bodyPr>
          <a:lstStyle/>
          <a:p>
            <a:pPr lvl="0">
              <a:defRPr/>
            </a:pPr>
            <a:r>
              <a:rPr lang="en-US" altLang="ko-KR" sz="3200">
                <a:latin typeface="타이포_크레파스 B"/>
                <a:ea typeface="타이포_크레파스 B"/>
              </a:rPr>
              <a:t>9.</a:t>
            </a:r>
            <a:r>
              <a:rPr lang="ko-KR" altLang="en-US" sz="3200">
                <a:latin typeface="타이포_크레파스 B"/>
                <a:ea typeface="타이포_크레파스 B"/>
              </a:rPr>
              <a:t> </a:t>
            </a:r>
            <a:r>
              <a:rPr lang="en-US" altLang="ko-KR" sz="3200">
                <a:latin typeface="타이포_크레파스 B"/>
                <a:ea typeface="타이포_크레파스 B"/>
              </a:rPr>
              <a:t>MVC Pattern Refactoring</a:t>
            </a:r>
          </a:p>
        </p:txBody>
      </p:sp>
      <p:sp>
        <p:nvSpPr>
          <p:cNvPr id="38" name="내용 개체 틀 2"/>
          <p:cNvSpPr>
            <a:spLocks noGrp="1"/>
          </p:cNvSpPr>
          <p:nvPr/>
        </p:nvSpPr>
        <p:spPr>
          <a:xfrm>
            <a:off x="479376" y="1340768"/>
            <a:ext cx="5616624" cy="432048"/>
          </a:xfrm>
          <a:prstGeom prst="rect">
            <a:avLst/>
          </a:prstGeom>
        </p:spPr>
        <p:txBody>
          <a:bodyPr vert="horz" lIns="91440" tIns="45720" rIns="91440" bIns="45720">
            <a:normAutofit lnSpcReduction="10000"/>
          </a:bodyPr>
          <a:lstStyle/>
          <a:p>
            <a:pPr marL="0" lvl="0" indent="0">
              <a:buNone/>
              <a:defRPr/>
            </a:pPr>
            <a:r>
              <a:rPr lang="en-US" altLang="ko-KR">
                <a:solidFill>
                  <a:srgbClr val="0000FF"/>
                </a:solidFill>
                <a:latin typeface="타이포_크레파스 B"/>
                <a:ea typeface="타이포_크레파스 B"/>
              </a:rPr>
              <a:t>M(Model)</a:t>
            </a:r>
            <a:r>
              <a:rPr lang="en-US" altLang="ko-KR">
                <a:solidFill>
                  <a:schemeClr val="lt1"/>
                </a:solidFill>
                <a:latin typeface="타이포_크레파스 B"/>
                <a:ea typeface="타이포_크레파스 B"/>
              </a:rPr>
              <a:t>-</a:t>
            </a:r>
            <a:r>
              <a:rPr lang="en-US" altLang="ko-KR">
                <a:solidFill>
                  <a:srgbClr val="FF0000"/>
                </a:solidFill>
                <a:latin typeface="타이포_크레파스 B"/>
                <a:ea typeface="타이포_크레파스 B"/>
              </a:rPr>
              <a:t>V(View)</a:t>
            </a:r>
            <a:r>
              <a:rPr lang="en-US" altLang="ko-KR">
                <a:solidFill>
                  <a:schemeClr val="lt1"/>
                </a:solidFill>
                <a:latin typeface="타이포_크레파스 B"/>
                <a:ea typeface="타이포_크레파스 B"/>
              </a:rPr>
              <a:t>-C(Controller) </a:t>
            </a:r>
          </a:p>
        </p:txBody>
      </p:sp>
      <p:pic>
        <p:nvPicPr>
          <p:cNvPr id="39" name="그림 3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51384" y="1660971"/>
            <a:ext cx="5829300" cy="2776140"/>
          </a:xfrm>
          <a:prstGeom prst="rect">
            <a:avLst/>
          </a:prstGeom>
        </p:spPr>
      </p:pic>
      <p:pic>
        <p:nvPicPr>
          <p:cNvPr id="40" name="그림 3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698036" y="1677541"/>
            <a:ext cx="1846235" cy="2111499"/>
          </a:xfrm>
          <a:prstGeom prst="rect">
            <a:avLst/>
          </a:prstGeom>
        </p:spPr>
      </p:pic>
      <p:sp>
        <p:nvSpPr>
          <p:cNvPr id="43" name="직사각형 46"/>
          <p:cNvSpPr/>
          <p:nvPr/>
        </p:nvSpPr>
        <p:spPr>
          <a:xfrm>
            <a:off x="6744072" y="2852936"/>
            <a:ext cx="1728192" cy="14401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sp>
        <p:nvSpPr>
          <p:cNvPr id="44" name="직사각형 46"/>
          <p:cNvSpPr/>
          <p:nvPr/>
        </p:nvSpPr>
        <p:spPr>
          <a:xfrm>
            <a:off x="6744072" y="2636912"/>
            <a:ext cx="1728192" cy="144016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>
              <a:solidFill>
                <a:srgbClr val="0000FF"/>
              </a:solidFill>
            </a:endParaRPr>
          </a:p>
        </p:txBody>
      </p:sp>
      <p:sp>
        <p:nvSpPr>
          <p:cNvPr id="45" name="직사각형 46"/>
          <p:cNvSpPr/>
          <p:nvPr/>
        </p:nvSpPr>
        <p:spPr>
          <a:xfrm>
            <a:off x="839416" y="1844824"/>
            <a:ext cx="5472608" cy="15841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pic>
        <p:nvPicPr>
          <p:cNvPr id="46" name="그림 4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32630" y="4509120"/>
            <a:ext cx="6067425" cy="1964060"/>
          </a:xfrm>
          <a:prstGeom prst="rect">
            <a:avLst/>
          </a:prstGeom>
        </p:spPr>
      </p:pic>
      <p:sp>
        <p:nvSpPr>
          <p:cNvPr id="48" name="화살표: 왼쪽으로 구부러짐 47"/>
          <p:cNvSpPr/>
          <p:nvPr/>
        </p:nvSpPr>
        <p:spPr>
          <a:xfrm>
            <a:off x="6384032" y="3068960"/>
            <a:ext cx="1152128" cy="2592288"/>
          </a:xfrm>
          <a:prstGeom prst="curvedLeftArrow">
            <a:avLst>
              <a:gd name="adj1" fmla="val 25000"/>
              <a:gd name="adj2" fmla="val 50000"/>
              <a:gd name="adj3" fmla="val 25000"/>
            </a:avLst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1" animBg="1"/>
      <p:bldP spid="44" grpId="0" animBg="1"/>
      <p:bldP spid="45" grpId="2" animBg="1"/>
      <p:bldP spid="48" grpId="3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57156" y="214290"/>
            <a:ext cx="8259123" cy="856072"/>
          </a:xfrm>
        </p:spPr>
        <p:txBody>
          <a:bodyPr>
            <a:noAutofit/>
          </a:bodyPr>
          <a:lstStyle/>
          <a:p>
            <a:pPr lvl="0">
              <a:defRPr/>
            </a:pPr>
            <a:r>
              <a:rPr lang="en-US" altLang="ko-KR" sz="3200">
                <a:latin typeface="타이포_크레파스 B"/>
                <a:ea typeface="타이포_크레파스 B"/>
              </a:rPr>
              <a:t>10. </a:t>
            </a:r>
            <a:r>
              <a:rPr lang="ko-KR" altLang="en-US" sz="3200">
                <a:latin typeface="타이포_크레파스 B"/>
                <a:ea typeface="타이포_크레파스 B"/>
              </a:rPr>
              <a:t>모호한 이름의 변수</a:t>
            </a:r>
            <a:r>
              <a:rPr lang="en-US" altLang="ko-KR" sz="3200">
                <a:latin typeface="타이포_크레파스 B"/>
                <a:ea typeface="타이포_크레파스 B"/>
              </a:rPr>
              <a:t>/</a:t>
            </a:r>
            <a:r>
              <a:rPr lang="ko-KR" altLang="en-US" sz="3200">
                <a:latin typeface="타이포_크레파스 B"/>
                <a:ea typeface="타이포_크레파스 B"/>
              </a:rPr>
              <a:t>메소드</a:t>
            </a:r>
            <a:r>
              <a:rPr lang="en-US" altLang="ko-KR" sz="3200">
                <a:latin typeface="타이포_크레파스 B"/>
                <a:ea typeface="타이포_크레파스 B"/>
              </a:rPr>
              <a:t>/</a:t>
            </a:r>
            <a:r>
              <a:rPr lang="ko-KR" altLang="en-US" sz="3200">
                <a:latin typeface="타이포_크레파스 B"/>
                <a:ea typeface="타이포_크레파스 B"/>
              </a:rPr>
              <a:t>클래스명 변경</a:t>
            </a:r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842052" y="1317501"/>
            <a:ext cx="1846235" cy="2111499"/>
          </a:xfrm>
          <a:prstGeom prst="rect">
            <a:avLst/>
          </a:prstGeom>
        </p:spPr>
      </p:pic>
      <p:sp>
        <p:nvSpPr>
          <p:cNvPr id="37" name="직사각형 46"/>
          <p:cNvSpPr/>
          <p:nvPr/>
        </p:nvSpPr>
        <p:spPr>
          <a:xfrm>
            <a:off x="6816080" y="3212976"/>
            <a:ext cx="1728192" cy="2160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pic>
        <p:nvPicPr>
          <p:cNvPr id="38" name="그림 37"/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407368" y="1340768"/>
            <a:ext cx="2736304" cy="2316480"/>
          </a:xfrm>
          <a:prstGeom prst="rect">
            <a:avLst/>
          </a:prstGeom>
        </p:spPr>
      </p:pic>
      <p:pic>
        <p:nvPicPr>
          <p:cNvPr id="39" name="그림 38"/>
          <p:cNvPicPr/>
          <p:nvPr/>
        </p:nvPicPr>
        <p:blipFill rotWithShape="1">
          <a:blip r:embed="rId4">
            <a:lum/>
          </a:blip>
          <a:srcRect/>
          <a:stretch>
            <a:fillRect/>
          </a:stretch>
        </p:blipFill>
        <p:spPr>
          <a:xfrm>
            <a:off x="3419856" y="1340768"/>
            <a:ext cx="2676144" cy="2304256"/>
          </a:xfrm>
          <a:prstGeom prst="rect">
            <a:avLst/>
          </a:prstGeom>
        </p:spPr>
      </p:pic>
      <p:sp>
        <p:nvSpPr>
          <p:cNvPr id="40" name="직사각형 46"/>
          <p:cNvSpPr/>
          <p:nvPr/>
        </p:nvSpPr>
        <p:spPr>
          <a:xfrm>
            <a:off x="1487488" y="2492896"/>
            <a:ext cx="792088" cy="14401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sp>
        <p:nvSpPr>
          <p:cNvPr id="41" name="직사각형 46"/>
          <p:cNvSpPr/>
          <p:nvPr/>
        </p:nvSpPr>
        <p:spPr>
          <a:xfrm>
            <a:off x="1487488" y="1340768"/>
            <a:ext cx="648072" cy="14401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sp>
        <p:nvSpPr>
          <p:cNvPr id="42" name="직사각형 46"/>
          <p:cNvSpPr/>
          <p:nvPr/>
        </p:nvSpPr>
        <p:spPr>
          <a:xfrm>
            <a:off x="4367808" y="1340768"/>
            <a:ext cx="936104" cy="2160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sp>
        <p:nvSpPr>
          <p:cNvPr id="43" name="직사각형 46"/>
          <p:cNvSpPr/>
          <p:nvPr/>
        </p:nvSpPr>
        <p:spPr>
          <a:xfrm>
            <a:off x="4367808" y="2420888"/>
            <a:ext cx="936104" cy="2160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pic>
        <p:nvPicPr>
          <p:cNvPr id="44" name="그림 43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7150199" y="3645024"/>
            <a:ext cx="962025" cy="272033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842052" y="4221088"/>
            <a:ext cx="1846235" cy="2111499"/>
          </a:xfrm>
          <a:prstGeom prst="rect">
            <a:avLst/>
          </a:prstGeom>
        </p:spPr>
      </p:pic>
      <p:sp>
        <p:nvSpPr>
          <p:cNvPr id="46" name="직사각형 46"/>
          <p:cNvSpPr/>
          <p:nvPr/>
        </p:nvSpPr>
        <p:spPr>
          <a:xfrm>
            <a:off x="6816080" y="4964435"/>
            <a:ext cx="1728192" cy="2160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sp>
        <p:nvSpPr>
          <p:cNvPr id="48" name="화살표: 아래쪽 47"/>
          <p:cNvSpPr/>
          <p:nvPr/>
        </p:nvSpPr>
        <p:spPr>
          <a:xfrm>
            <a:off x="7464152" y="3429000"/>
            <a:ext cx="288032" cy="288032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pic>
        <p:nvPicPr>
          <p:cNvPr id="49" name="그림 48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407368" y="4797152"/>
            <a:ext cx="1964432" cy="648072"/>
          </a:xfrm>
          <a:prstGeom prst="rect">
            <a:avLst/>
          </a:prstGeom>
        </p:spPr>
      </p:pic>
      <p:pic>
        <p:nvPicPr>
          <p:cNvPr id="50" name="그림 49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3397002" y="4725144"/>
            <a:ext cx="2482974" cy="79208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40" grpId="1" animBg="1"/>
      <p:bldP spid="41" grpId="2" animBg="1"/>
      <p:bldP spid="42" grpId="3" animBg="1"/>
      <p:bldP spid="43" grpId="4" animBg="1"/>
      <p:bldP spid="46" grpId="6" animBg="1"/>
      <p:bldP spid="48" grpId="5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57156" y="214290"/>
            <a:ext cx="8259123" cy="856072"/>
          </a:xfrm>
        </p:spPr>
        <p:txBody>
          <a:bodyPr>
            <a:noAutofit/>
          </a:bodyPr>
          <a:lstStyle/>
          <a:p>
            <a:pPr lvl="0">
              <a:defRPr/>
            </a:pPr>
            <a:r>
              <a:rPr lang="en-US" altLang="ko-KR" sz="3200">
                <a:latin typeface="타이포_크레파스 B"/>
                <a:ea typeface="타이포_크레파스 B"/>
              </a:rPr>
              <a:t>10. </a:t>
            </a:r>
            <a:r>
              <a:rPr lang="ko-KR" altLang="en-US" sz="3200">
                <a:latin typeface="타이포_크레파스 B"/>
                <a:ea typeface="타이포_크레파스 B"/>
              </a:rPr>
              <a:t>모호한 이름의 변수</a:t>
            </a:r>
            <a:r>
              <a:rPr lang="en-US" altLang="ko-KR" sz="3200">
                <a:latin typeface="타이포_크레파스 B"/>
                <a:ea typeface="타이포_크레파스 B"/>
              </a:rPr>
              <a:t>/</a:t>
            </a:r>
            <a:r>
              <a:rPr lang="ko-KR" altLang="en-US" sz="3200">
                <a:latin typeface="타이포_크레파스 B"/>
                <a:ea typeface="타이포_크레파스 B"/>
              </a:rPr>
              <a:t>메소드</a:t>
            </a:r>
            <a:r>
              <a:rPr lang="en-US" altLang="ko-KR" sz="3200">
                <a:latin typeface="타이포_크레파스 B"/>
                <a:ea typeface="타이포_크레파스 B"/>
              </a:rPr>
              <a:t>/</a:t>
            </a:r>
            <a:r>
              <a:rPr lang="ko-KR" altLang="en-US" sz="3200">
                <a:latin typeface="타이포_크레파스 B"/>
                <a:ea typeface="타이포_크레파스 B"/>
              </a:rPr>
              <a:t>클래스명 변경</a:t>
            </a:r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888088" y="4197821"/>
            <a:ext cx="1846235" cy="2111499"/>
          </a:xfrm>
          <a:prstGeom prst="rect">
            <a:avLst/>
          </a:prstGeom>
        </p:spPr>
      </p:pic>
      <p:sp>
        <p:nvSpPr>
          <p:cNvPr id="37" name="직사각형 46"/>
          <p:cNvSpPr/>
          <p:nvPr/>
        </p:nvSpPr>
        <p:spPr>
          <a:xfrm>
            <a:off x="6862115" y="5877272"/>
            <a:ext cx="1728192" cy="2160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pic>
        <p:nvPicPr>
          <p:cNvPr id="51" name="그림 5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31490" y="1268760"/>
            <a:ext cx="4036317" cy="1314450"/>
          </a:xfrm>
          <a:prstGeom prst="rect">
            <a:avLst/>
          </a:prstGeom>
        </p:spPr>
      </p:pic>
      <p:pic>
        <p:nvPicPr>
          <p:cNvPr id="52" name="그림 51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511824" y="1275605"/>
            <a:ext cx="4176464" cy="1073274"/>
          </a:xfrm>
          <a:prstGeom prst="rect">
            <a:avLst/>
          </a:prstGeom>
        </p:spPr>
      </p:pic>
      <p:sp>
        <p:nvSpPr>
          <p:cNvPr id="54" name="직사각형 46"/>
          <p:cNvSpPr/>
          <p:nvPr/>
        </p:nvSpPr>
        <p:spPr>
          <a:xfrm>
            <a:off x="983432" y="2276872"/>
            <a:ext cx="648072" cy="360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sp>
        <p:nvSpPr>
          <p:cNvPr id="55" name="직사각형 46"/>
          <p:cNvSpPr/>
          <p:nvPr/>
        </p:nvSpPr>
        <p:spPr>
          <a:xfrm>
            <a:off x="2423592" y="1556792"/>
            <a:ext cx="648072" cy="2880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sp>
        <p:nvSpPr>
          <p:cNvPr id="56" name="직사각형 46"/>
          <p:cNvSpPr/>
          <p:nvPr/>
        </p:nvSpPr>
        <p:spPr>
          <a:xfrm>
            <a:off x="1919536" y="1268760"/>
            <a:ext cx="648072" cy="2880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sp>
        <p:nvSpPr>
          <p:cNvPr id="57" name="직사각형 46"/>
          <p:cNvSpPr/>
          <p:nvPr/>
        </p:nvSpPr>
        <p:spPr>
          <a:xfrm>
            <a:off x="5159896" y="1916832"/>
            <a:ext cx="936104" cy="4320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sp>
        <p:nvSpPr>
          <p:cNvPr id="58" name="직사각형 46"/>
          <p:cNvSpPr/>
          <p:nvPr/>
        </p:nvSpPr>
        <p:spPr>
          <a:xfrm>
            <a:off x="6528048" y="1628800"/>
            <a:ext cx="936104" cy="360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sp>
        <p:nvSpPr>
          <p:cNvPr id="59" name="직사각형 46"/>
          <p:cNvSpPr/>
          <p:nvPr/>
        </p:nvSpPr>
        <p:spPr>
          <a:xfrm>
            <a:off x="6096000" y="1268760"/>
            <a:ext cx="1080120" cy="360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pic>
        <p:nvPicPr>
          <p:cNvPr id="60" name="그림 59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365795" y="2780928"/>
            <a:ext cx="3209925" cy="3384376"/>
          </a:xfrm>
          <a:prstGeom prst="rect">
            <a:avLst/>
          </a:prstGeom>
        </p:spPr>
      </p:pic>
      <p:pic>
        <p:nvPicPr>
          <p:cNvPr id="61" name="그림 60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3719736" y="2780928"/>
            <a:ext cx="2736304" cy="3384376"/>
          </a:xfrm>
          <a:prstGeom prst="rect">
            <a:avLst/>
          </a:prstGeom>
        </p:spPr>
      </p:pic>
      <p:sp>
        <p:nvSpPr>
          <p:cNvPr id="62" name="직사각형 46"/>
          <p:cNvSpPr/>
          <p:nvPr/>
        </p:nvSpPr>
        <p:spPr>
          <a:xfrm>
            <a:off x="1127448" y="2708920"/>
            <a:ext cx="720080" cy="360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sp>
        <p:nvSpPr>
          <p:cNvPr id="63" name="직사각형 46"/>
          <p:cNvSpPr/>
          <p:nvPr/>
        </p:nvSpPr>
        <p:spPr>
          <a:xfrm>
            <a:off x="4511824" y="2708920"/>
            <a:ext cx="720080" cy="360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pic>
        <p:nvPicPr>
          <p:cNvPr id="64" name="그림 63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6600056" y="3256979"/>
            <a:ext cx="2088232" cy="34404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55" grpId="1" animBg="1"/>
      <p:bldP spid="56" grpId="2" animBg="1"/>
      <p:bldP spid="57" grpId="3" animBg="1"/>
      <p:bldP spid="58" grpId="4" animBg="1"/>
      <p:bldP spid="59" grpId="5" animBg="1"/>
      <p:bldP spid="62" grpId="6" animBg="1"/>
      <p:bldP spid="63" grpId="7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57156" y="214290"/>
            <a:ext cx="8259123" cy="856072"/>
          </a:xfrm>
        </p:spPr>
        <p:txBody>
          <a:bodyPr>
            <a:noAutofit/>
          </a:bodyPr>
          <a:lstStyle/>
          <a:p>
            <a:pPr lvl="0">
              <a:defRPr/>
            </a:pPr>
            <a:r>
              <a:rPr lang="en-US" altLang="ko-KR" sz="3200">
                <a:latin typeface="타이포_크레파스 B"/>
                <a:ea typeface="타이포_크레파스 B"/>
              </a:rPr>
              <a:t>+ </a:t>
            </a:r>
            <a:r>
              <a:rPr lang="ko-KR" altLang="en-US" sz="3200">
                <a:latin typeface="타이포_크레파스 B"/>
                <a:ea typeface="타이포_크레파스 B"/>
              </a:rPr>
              <a:t>추가 개선 사항</a:t>
            </a:r>
            <a:r>
              <a:rPr lang="en-US" altLang="ko-KR" sz="3200">
                <a:latin typeface="타이포_크레파스 B"/>
                <a:ea typeface="타이포_크레파스 B"/>
              </a:rPr>
              <a:t>(1)</a:t>
            </a:r>
          </a:p>
        </p:txBody>
      </p:sp>
      <p:sp>
        <p:nvSpPr>
          <p:cNvPr id="65" name="내용 개체 틀 2"/>
          <p:cNvSpPr>
            <a:spLocks noGrp="1"/>
          </p:cNvSpPr>
          <p:nvPr/>
        </p:nvSpPr>
        <p:spPr>
          <a:xfrm>
            <a:off x="335360" y="1340768"/>
            <a:ext cx="8424936" cy="504056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marL="0" lvl="0" indent="0">
              <a:buNone/>
              <a:defRPr/>
            </a:pPr>
            <a:r>
              <a:rPr lang="en-US" altLang="ko-KR" sz="1700">
                <a:solidFill>
                  <a:schemeClr val="lt1"/>
                </a:solidFill>
                <a:latin typeface="타이포_크레파스 B"/>
                <a:ea typeface="타이포_크레파스 B"/>
              </a:rPr>
              <a:t>1.</a:t>
            </a:r>
            <a:r>
              <a:rPr lang="ko-KR" altLang="en-US" sz="1700">
                <a:solidFill>
                  <a:schemeClr val="lt1"/>
                </a:solidFill>
                <a:latin typeface="타이포_크레파스 B"/>
                <a:ea typeface="타이포_크레파스 B"/>
              </a:rPr>
              <a:t> </a:t>
            </a:r>
            <a:r>
              <a:rPr lang="en-US" altLang="ko-KR" sz="1700">
                <a:solidFill>
                  <a:schemeClr val="lt1"/>
                </a:solidFill>
                <a:latin typeface="타이포_크레파스 B"/>
                <a:ea typeface="타이포_크레파스 B"/>
              </a:rPr>
              <a:t>Shield</a:t>
            </a:r>
            <a:r>
              <a:rPr lang="ko-KR" altLang="en-US" sz="1700">
                <a:solidFill>
                  <a:schemeClr val="lt1"/>
                </a:solidFill>
                <a:latin typeface="타이포_크레파스 B"/>
                <a:ea typeface="타이포_크레파스 B"/>
              </a:rPr>
              <a:t> 기능 추가 </a:t>
            </a:r>
            <a:r>
              <a:rPr lang="en-US" altLang="ko-KR" sz="1700">
                <a:solidFill>
                  <a:schemeClr val="lt1"/>
                </a:solidFill>
                <a:latin typeface="타이포_크레파스 B"/>
                <a:ea typeface="타이포_크레파스 B"/>
              </a:rPr>
              <a:t>:</a:t>
            </a:r>
            <a:r>
              <a:rPr lang="ko-KR" altLang="en-US" sz="1700">
                <a:solidFill>
                  <a:schemeClr val="lt1"/>
                </a:solidFill>
                <a:latin typeface="타이포_크레파스 B"/>
                <a:ea typeface="타이포_크레파스 B"/>
              </a:rPr>
              <a:t> 사용자가 지뢰를 밟더라도 </a:t>
            </a:r>
            <a:r>
              <a:rPr lang="en-US" altLang="ko-KR" sz="1700">
                <a:solidFill>
                  <a:schemeClr val="lt1"/>
                </a:solidFill>
                <a:latin typeface="타이포_크레파스 B"/>
                <a:ea typeface="타이포_크레파스 B"/>
              </a:rPr>
              <a:t>Shield</a:t>
            </a:r>
            <a:r>
              <a:rPr lang="ko-KR" altLang="en-US" sz="1700">
                <a:solidFill>
                  <a:schemeClr val="lt1"/>
                </a:solidFill>
                <a:latin typeface="타이포_크레파스 B"/>
                <a:ea typeface="타이포_크레파스 B"/>
              </a:rPr>
              <a:t>가 남아있으면 게임이 끝나지 않는다</a:t>
            </a:r>
            <a:r>
              <a:rPr lang="en-US" altLang="ko-KR" sz="1700">
                <a:solidFill>
                  <a:schemeClr val="lt1"/>
                </a:solidFill>
                <a:latin typeface="타이포_크레파스 B"/>
                <a:ea typeface="타이포_크레파스 B"/>
              </a:rPr>
              <a:t>.</a:t>
            </a:r>
            <a:r>
              <a:rPr lang="en-US" altLang="ko-KR" sz="1700">
                <a:solidFill>
                  <a:srgbClr val="0000FF"/>
                </a:solidFill>
                <a:latin typeface="타이포_크레파스 B"/>
                <a:ea typeface="타이포_크레파스 B"/>
              </a:rPr>
              <a:t> </a:t>
            </a:r>
          </a:p>
        </p:txBody>
      </p:sp>
      <p:pic>
        <p:nvPicPr>
          <p:cNvPr id="66" name="그림 6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27112" y="1686669"/>
            <a:ext cx="4300736" cy="2750443"/>
          </a:xfrm>
          <a:prstGeom prst="rect">
            <a:avLst/>
          </a:prstGeom>
        </p:spPr>
      </p:pic>
      <p:sp>
        <p:nvSpPr>
          <p:cNvPr id="67" name="직사각형 46"/>
          <p:cNvSpPr/>
          <p:nvPr/>
        </p:nvSpPr>
        <p:spPr>
          <a:xfrm>
            <a:off x="911424" y="2708920"/>
            <a:ext cx="1656184" cy="4320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pic>
        <p:nvPicPr>
          <p:cNvPr id="68" name="그림 6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59481" y="4581128"/>
            <a:ext cx="5924550" cy="1590675"/>
          </a:xfrm>
          <a:prstGeom prst="rect">
            <a:avLst/>
          </a:prstGeom>
        </p:spPr>
      </p:pic>
      <p:sp>
        <p:nvSpPr>
          <p:cNvPr id="69" name="직사각형 46"/>
          <p:cNvSpPr/>
          <p:nvPr/>
        </p:nvSpPr>
        <p:spPr>
          <a:xfrm>
            <a:off x="695400" y="4869160"/>
            <a:ext cx="5688632" cy="7200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pic>
        <p:nvPicPr>
          <p:cNvPr id="70" name="그림 69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799856" y="4348311"/>
            <a:ext cx="3990975" cy="2105025"/>
          </a:xfrm>
          <a:prstGeom prst="rect">
            <a:avLst/>
          </a:prstGeom>
        </p:spPr>
      </p:pic>
      <p:pic>
        <p:nvPicPr>
          <p:cNvPr id="72" name="그림 71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7824192" y="3429000"/>
            <a:ext cx="1008111" cy="367755"/>
          </a:xfrm>
          <a:prstGeom prst="rect">
            <a:avLst/>
          </a:prstGeom>
        </p:spPr>
      </p:pic>
      <p:pic>
        <p:nvPicPr>
          <p:cNvPr id="73" name="그림 72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7536160" y="2457078"/>
            <a:ext cx="936104" cy="395858"/>
          </a:xfrm>
          <a:prstGeom prst="rect">
            <a:avLst/>
          </a:prstGeom>
        </p:spPr>
      </p:pic>
      <p:pic>
        <p:nvPicPr>
          <p:cNvPr id="74" name="그림 73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3791744" y="1690886"/>
            <a:ext cx="5000625" cy="1162050"/>
          </a:xfrm>
          <a:prstGeom prst="rect">
            <a:avLst/>
          </a:prstGeom>
        </p:spPr>
      </p:pic>
      <p:sp>
        <p:nvSpPr>
          <p:cNvPr id="75" name="직사각형 46"/>
          <p:cNvSpPr/>
          <p:nvPr/>
        </p:nvSpPr>
        <p:spPr>
          <a:xfrm>
            <a:off x="3791744" y="1700808"/>
            <a:ext cx="2304256" cy="4320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pic>
        <p:nvPicPr>
          <p:cNvPr id="71" name="그림 70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071664" y="2204864"/>
            <a:ext cx="3438525" cy="2019300"/>
          </a:xfrm>
          <a:prstGeom prst="rect">
            <a:avLst/>
          </a:prstGeom>
        </p:spPr>
      </p:pic>
      <p:pic>
        <p:nvPicPr>
          <p:cNvPr id="76" name="그림 75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6664052" y="3284984"/>
            <a:ext cx="944116" cy="3600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57156" y="214290"/>
            <a:ext cx="8259123" cy="856072"/>
          </a:xfrm>
        </p:spPr>
        <p:txBody>
          <a:bodyPr>
            <a:noAutofit/>
          </a:bodyPr>
          <a:lstStyle/>
          <a:p>
            <a:pPr lvl="0">
              <a:defRPr/>
            </a:pPr>
            <a:r>
              <a:rPr lang="en-US" altLang="ko-KR" sz="3200">
                <a:latin typeface="타이포_크레파스 B"/>
                <a:ea typeface="타이포_크레파스 B"/>
              </a:rPr>
              <a:t>+ </a:t>
            </a:r>
            <a:r>
              <a:rPr lang="ko-KR" altLang="en-US" sz="3200">
                <a:latin typeface="타이포_크레파스 B"/>
                <a:ea typeface="타이포_크레파스 B"/>
              </a:rPr>
              <a:t>추가 개선 사항</a:t>
            </a:r>
            <a:r>
              <a:rPr lang="en-US" altLang="ko-KR" sz="3200">
                <a:latin typeface="타이포_크레파스 B"/>
                <a:ea typeface="타이포_크레파스 B"/>
              </a:rPr>
              <a:t>(2)</a:t>
            </a:r>
          </a:p>
        </p:txBody>
      </p:sp>
      <p:sp>
        <p:nvSpPr>
          <p:cNvPr id="65" name="내용 개체 틀 2"/>
          <p:cNvSpPr>
            <a:spLocks noGrp="1"/>
          </p:cNvSpPr>
          <p:nvPr/>
        </p:nvSpPr>
        <p:spPr>
          <a:xfrm>
            <a:off x="335360" y="1268760"/>
            <a:ext cx="8424936" cy="360040"/>
          </a:xfrm>
          <a:prstGeom prst="rect">
            <a:avLst/>
          </a:prstGeom>
        </p:spPr>
        <p:txBody>
          <a:bodyPr vert="horz" lIns="91440" tIns="45720" rIns="91440" bIns="45720">
            <a:normAutofit fontScale="92500"/>
          </a:bodyPr>
          <a:lstStyle/>
          <a:p>
            <a:pPr marL="0" lvl="0" indent="0">
              <a:buNone/>
              <a:defRPr/>
            </a:pPr>
            <a:r>
              <a:rPr lang="en-US" altLang="ko-KR" sz="1700">
                <a:solidFill>
                  <a:schemeClr val="lt1"/>
                </a:solidFill>
                <a:latin typeface="타이포_크레파스 B"/>
                <a:ea typeface="타이포_크레파스 B"/>
              </a:rPr>
              <a:t>2. Hint</a:t>
            </a:r>
            <a:r>
              <a:rPr lang="ko-KR" altLang="en-US" sz="1700">
                <a:solidFill>
                  <a:schemeClr val="lt1"/>
                </a:solidFill>
                <a:latin typeface="타이포_크레파스 B"/>
                <a:ea typeface="타이포_크레파스 B"/>
              </a:rPr>
              <a:t> 기능 추가 </a:t>
            </a:r>
            <a:r>
              <a:rPr lang="en-US" altLang="ko-KR" sz="1700">
                <a:solidFill>
                  <a:schemeClr val="lt1"/>
                </a:solidFill>
                <a:latin typeface="타이포_크레파스 B"/>
                <a:ea typeface="타이포_크레파스 B"/>
              </a:rPr>
              <a:t>:</a:t>
            </a:r>
            <a:r>
              <a:rPr lang="ko-KR" altLang="en-US" sz="1700">
                <a:solidFill>
                  <a:schemeClr val="lt1"/>
                </a:solidFill>
                <a:latin typeface="타이포_크레파스 B"/>
                <a:ea typeface="타이포_크레파스 B"/>
              </a:rPr>
              <a:t> 키보드를 이용해 버튼위에  </a:t>
            </a:r>
            <a:r>
              <a:rPr lang="en-US" altLang="ko-KR" sz="1700">
                <a:solidFill>
                  <a:schemeClr val="lt1"/>
                </a:solidFill>
                <a:latin typeface="타이포_크레파스 B"/>
                <a:ea typeface="타이포_크레파스 B"/>
              </a:rPr>
              <a:t>‘H’</a:t>
            </a:r>
            <a:r>
              <a:rPr lang="ko-KR" altLang="en-US" sz="1700">
                <a:solidFill>
                  <a:schemeClr val="lt1"/>
                </a:solidFill>
                <a:latin typeface="타이포_크레파스 B"/>
                <a:ea typeface="타이포_크레파스 B"/>
              </a:rPr>
              <a:t>버튼 클릭시 해당 버튼 결과 알려주는 기능</a:t>
            </a:r>
            <a:r>
              <a:rPr lang="en-US" altLang="ko-KR" sz="1700">
                <a:solidFill>
                  <a:srgbClr val="0000FF"/>
                </a:solidFill>
                <a:latin typeface="타이포_크레파스 B"/>
                <a:ea typeface="타이포_크레파스 B"/>
              </a:rPr>
              <a:t> </a:t>
            </a:r>
          </a:p>
        </p:txBody>
      </p:sp>
      <p:pic>
        <p:nvPicPr>
          <p:cNvPr id="77" name="그림 7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07368" y="1700808"/>
            <a:ext cx="4968552" cy="2808312"/>
          </a:xfrm>
          <a:prstGeom prst="rect">
            <a:avLst/>
          </a:prstGeom>
        </p:spPr>
      </p:pic>
      <p:pic>
        <p:nvPicPr>
          <p:cNvPr id="78" name="그림 7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927648" y="1700808"/>
            <a:ext cx="2990850" cy="523875"/>
          </a:xfrm>
          <a:prstGeom prst="rect">
            <a:avLst/>
          </a:prstGeom>
        </p:spPr>
      </p:pic>
      <p:pic>
        <p:nvPicPr>
          <p:cNvPr id="79" name="그림 78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39290" y="4975820"/>
            <a:ext cx="5368677" cy="1189484"/>
          </a:xfrm>
          <a:prstGeom prst="rect">
            <a:avLst/>
          </a:prstGeom>
        </p:spPr>
      </p:pic>
      <p:sp>
        <p:nvSpPr>
          <p:cNvPr id="80" name="직사각형 46"/>
          <p:cNvSpPr/>
          <p:nvPr/>
        </p:nvSpPr>
        <p:spPr>
          <a:xfrm>
            <a:off x="623392" y="1916832"/>
            <a:ext cx="2232248" cy="12241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pic>
        <p:nvPicPr>
          <p:cNvPr id="82" name="그림 81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3113162" y="2060848"/>
            <a:ext cx="2982838" cy="2376264"/>
          </a:xfrm>
          <a:prstGeom prst="rect">
            <a:avLst/>
          </a:prstGeom>
        </p:spPr>
      </p:pic>
      <p:pic>
        <p:nvPicPr>
          <p:cNvPr id="83" name="그림 82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6240016" y="1582027"/>
            <a:ext cx="2664296" cy="2423037"/>
          </a:xfrm>
          <a:prstGeom prst="rect">
            <a:avLst/>
          </a:prstGeom>
        </p:spPr>
      </p:pic>
      <p:pic>
        <p:nvPicPr>
          <p:cNvPr id="84" name="그림 83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5951984" y="3589362"/>
            <a:ext cx="2963638" cy="1999878"/>
          </a:xfrm>
          <a:prstGeom prst="rect">
            <a:avLst/>
          </a:prstGeom>
        </p:spPr>
      </p:pic>
      <p:pic>
        <p:nvPicPr>
          <p:cNvPr id="85" name="그림 84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559496" y="4136479"/>
            <a:ext cx="5991225" cy="16687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57156" y="214290"/>
            <a:ext cx="8259123" cy="856072"/>
          </a:xfrm>
        </p:spPr>
        <p:txBody>
          <a:bodyPr>
            <a:noAutofit/>
          </a:bodyPr>
          <a:lstStyle/>
          <a:p>
            <a:pPr lvl="0">
              <a:defRPr/>
            </a:pPr>
            <a:r>
              <a:rPr lang="en-US" altLang="ko-KR" sz="3200">
                <a:latin typeface="타이포_크레파스 B"/>
                <a:ea typeface="타이포_크레파스 B"/>
              </a:rPr>
              <a:t>+ </a:t>
            </a:r>
            <a:r>
              <a:rPr lang="ko-KR" altLang="en-US" sz="3200">
                <a:latin typeface="타이포_크레파스 B"/>
                <a:ea typeface="타이포_크레파스 B"/>
              </a:rPr>
              <a:t>창의적인 아이디어</a:t>
            </a:r>
          </a:p>
        </p:txBody>
      </p:sp>
      <p:sp>
        <p:nvSpPr>
          <p:cNvPr id="65" name="내용 개체 틀 2"/>
          <p:cNvSpPr>
            <a:spLocks noGrp="1"/>
          </p:cNvSpPr>
          <p:nvPr/>
        </p:nvSpPr>
        <p:spPr>
          <a:xfrm>
            <a:off x="335360" y="1268760"/>
            <a:ext cx="8424936" cy="360040"/>
          </a:xfrm>
          <a:prstGeom prst="rect">
            <a:avLst/>
          </a:prstGeom>
        </p:spPr>
        <p:txBody>
          <a:bodyPr vert="horz" lIns="91440" tIns="45720" rIns="91440" bIns="45720">
            <a:normAutofit lnSpcReduction="10000"/>
          </a:bodyPr>
          <a:lstStyle/>
          <a:p>
            <a:pPr marL="0" lvl="0" indent="0">
              <a:buNone/>
              <a:defRPr/>
            </a:pPr>
            <a:r>
              <a:rPr lang="ko-KR" altLang="en-US" sz="1700">
                <a:solidFill>
                  <a:schemeClr val="lt1"/>
                </a:solidFill>
                <a:latin typeface="타이포_크레파스 B"/>
                <a:ea typeface="타이포_크레파스 B"/>
              </a:rPr>
              <a:t>복기</a:t>
            </a:r>
            <a:r>
              <a:rPr lang="en-US" altLang="ko-KR" sz="1700">
                <a:solidFill>
                  <a:schemeClr val="lt1"/>
                </a:solidFill>
                <a:latin typeface="타이포_크레파스 B"/>
                <a:ea typeface="타이포_크레파스 B"/>
              </a:rPr>
              <a:t>(Review)</a:t>
            </a:r>
            <a:r>
              <a:rPr lang="ko-KR" altLang="en-US" sz="1700">
                <a:solidFill>
                  <a:schemeClr val="lt1"/>
                </a:solidFill>
                <a:latin typeface="타이포_크레파스 B"/>
                <a:ea typeface="타이포_크레파스 B"/>
              </a:rPr>
              <a:t> 기능 </a:t>
            </a:r>
            <a:r>
              <a:rPr lang="en-US" altLang="ko-KR" sz="1700">
                <a:solidFill>
                  <a:schemeClr val="lt1"/>
                </a:solidFill>
                <a:latin typeface="타이포_크레파스 B"/>
                <a:ea typeface="타이포_크레파스 B"/>
              </a:rPr>
              <a:t>:</a:t>
            </a:r>
            <a:r>
              <a:rPr lang="ko-KR" altLang="en-US" sz="1700">
                <a:solidFill>
                  <a:schemeClr val="lt1"/>
                </a:solidFill>
                <a:latin typeface="타이포_크레파스 B"/>
                <a:ea typeface="타이포_크레파스 B"/>
              </a:rPr>
              <a:t> 게임 승리시 클릭한 버튼을 차례대로 알려주는 기능</a:t>
            </a:r>
            <a:r>
              <a:rPr lang="en-US" altLang="ko-KR" sz="1700">
                <a:solidFill>
                  <a:schemeClr val="lt1"/>
                </a:solidFill>
                <a:latin typeface="타이포_크레파스 B"/>
                <a:ea typeface="타이포_크레파스 B"/>
              </a:rPr>
              <a:t>.</a:t>
            </a:r>
            <a:r>
              <a:rPr lang="en-US" altLang="ko-KR" sz="1700">
                <a:solidFill>
                  <a:srgbClr val="0000FF"/>
                </a:solidFill>
                <a:latin typeface="타이포_크레파스 B"/>
                <a:ea typeface="타이포_크레파스 B"/>
              </a:rPr>
              <a:t> </a:t>
            </a:r>
          </a:p>
        </p:txBody>
      </p:sp>
      <p:pic>
        <p:nvPicPr>
          <p:cNvPr id="88" name="그림 8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745561" y="1700808"/>
            <a:ext cx="3014735" cy="1008112"/>
          </a:xfrm>
          <a:prstGeom prst="rect">
            <a:avLst/>
          </a:prstGeom>
        </p:spPr>
      </p:pic>
      <p:pic>
        <p:nvPicPr>
          <p:cNvPr id="90" name="그림 8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35360" y="1650388"/>
            <a:ext cx="3575720" cy="2498691"/>
          </a:xfrm>
          <a:prstGeom prst="rect">
            <a:avLst/>
          </a:prstGeom>
        </p:spPr>
      </p:pic>
      <p:pic>
        <p:nvPicPr>
          <p:cNvPr id="87" name="그림 8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462480" y="1648594"/>
            <a:ext cx="2129464" cy="1132334"/>
          </a:xfrm>
          <a:prstGeom prst="rect">
            <a:avLst/>
          </a:prstGeom>
        </p:spPr>
      </p:pic>
      <p:pic>
        <p:nvPicPr>
          <p:cNvPr id="91" name="그림 90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288032" y="4221088"/>
            <a:ext cx="3647728" cy="2232248"/>
          </a:xfrm>
          <a:prstGeom prst="rect">
            <a:avLst/>
          </a:prstGeom>
        </p:spPr>
      </p:pic>
      <p:pic>
        <p:nvPicPr>
          <p:cNvPr id="92" name="그림 91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3984104" y="2996952"/>
            <a:ext cx="4776192" cy="345638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57156" y="214290"/>
            <a:ext cx="8259123" cy="856072"/>
          </a:xfrm>
        </p:spPr>
        <p:txBody>
          <a:bodyPr>
            <a:noAutofit/>
          </a:bodyPr>
          <a:lstStyle/>
          <a:p>
            <a:pPr lvl="0">
              <a:defRPr/>
            </a:pPr>
            <a:r>
              <a:rPr lang="en-US" altLang="ko-KR" sz="3200">
                <a:latin typeface="타이포_크레파스 B"/>
                <a:ea typeface="타이포_크레파스 B"/>
              </a:rPr>
              <a:t>+ </a:t>
            </a:r>
            <a:r>
              <a:rPr lang="ko-KR" altLang="en-US" sz="3200">
                <a:latin typeface="타이포_크레파스 B"/>
                <a:ea typeface="타이포_크레파스 B"/>
              </a:rPr>
              <a:t>창의적인 아이디어</a:t>
            </a:r>
          </a:p>
        </p:txBody>
      </p:sp>
      <p:sp>
        <p:nvSpPr>
          <p:cNvPr id="65" name="내용 개체 틀 2"/>
          <p:cNvSpPr>
            <a:spLocks noGrp="1"/>
          </p:cNvSpPr>
          <p:nvPr/>
        </p:nvSpPr>
        <p:spPr>
          <a:xfrm>
            <a:off x="335360" y="1268760"/>
            <a:ext cx="8424936" cy="360040"/>
          </a:xfrm>
          <a:prstGeom prst="rect">
            <a:avLst/>
          </a:prstGeom>
        </p:spPr>
        <p:txBody>
          <a:bodyPr vert="horz" lIns="91440" tIns="45720" rIns="91440" bIns="45720">
            <a:normAutofit lnSpcReduction="10000"/>
          </a:bodyPr>
          <a:lstStyle/>
          <a:p>
            <a:pPr marL="0" lvl="0" indent="0">
              <a:buNone/>
              <a:defRPr/>
            </a:pPr>
            <a:r>
              <a:rPr lang="ko-KR" altLang="en-US" sz="1700">
                <a:solidFill>
                  <a:schemeClr val="lt1"/>
                </a:solidFill>
                <a:latin typeface="타이포_크레파스 B"/>
                <a:ea typeface="타이포_크레파스 B"/>
              </a:rPr>
              <a:t>복기</a:t>
            </a:r>
            <a:r>
              <a:rPr lang="en-US" altLang="ko-KR" sz="1700">
                <a:solidFill>
                  <a:schemeClr val="lt1"/>
                </a:solidFill>
                <a:latin typeface="타이포_크레파스 B"/>
                <a:ea typeface="타이포_크레파스 B"/>
              </a:rPr>
              <a:t>(Review)</a:t>
            </a:r>
            <a:r>
              <a:rPr lang="ko-KR" altLang="en-US" sz="1700">
                <a:solidFill>
                  <a:schemeClr val="lt1"/>
                </a:solidFill>
                <a:latin typeface="타이포_크레파스 B"/>
                <a:ea typeface="타이포_크레파스 B"/>
              </a:rPr>
              <a:t> 기능 </a:t>
            </a:r>
            <a:r>
              <a:rPr lang="en-US" altLang="ko-KR" sz="1700">
                <a:solidFill>
                  <a:schemeClr val="lt1"/>
                </a:solidFill>
                <a:latin typeface="타이포_크레파스 B"/>
                <a:ea typeface="타이포_크레파스 B"/>
              </a:rPr>
              <a:t>:</a:t>
            </a:r>
            <a:r>
              <a:rPr lang="ko-KR" altLang="en-US" sz="1700">
                <a:solidFill>
                  <a:schemeClr val="lt1"/>
                </a:solidFill>
                <a:latin typeface="타이포_크레파스 B"/>
                <a:ea typeface="타이포_크레파스 B"/>
              </a:rPr>
              <a:t> 게임 승리시 클릭한 버튼을 차례대로 알려주는 기능</a:t>
            </a:r>
            <a:r>
              <a:rPr lang="en-US" altLang="ko-KR" sz="1700">
                <a:solidFill>
                  <a:schemeClr val="lt1"/>
                </a:solidFill>
                <a:latin typeface="타이포_크레파스 B"/>
                <a:ea typeface="타이포_크레파스 B"/>
              </a:rPr>
              <a:t>.</a:t>
            </a:r>
            <a:r>
              <a:rPr lang="en-US" altLang="ko-KR" sz="1700">
                <a:solidFill>
                  <a:srgbClr val="0000FF"/>
                </a:solidFill>
                <a:latin typeface="타이포_크레파스 B"/>
                <a:ea typeface="타이포_크레파스 B"/>
              </a:rPr>
              <a:t> </a:t>
            </a:r>
          </a:p>
        </p:txBody>
      </p:sp>
      <p:pic>
        <p:nvPicPr>
          <p:cNvPr id="93" name="그림 9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60039" y="1988840"/>
            <a:ext cx="5735960" cy="4064685"/>
          </a:xfrm>
          <a:prstGeom prst="rect">
            <a:avLst/>
          </a:prstGeom>
        </p:spPr>
      </p:pic>
      <p:pic>
        <p:nvPicPr>
          <p:cNvPr id="94" name="그림 9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312024" y="3166094"/>
            <a:ext cx="2447925" cy="13430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>
          <a:xfrm>
            <a:off x="839415" y="1844824"/>
            <a:ext cx="5040560" cy="2376264"/>
          </a:xfrm>
        </p:spPr>
        <p:txBody>
          <a:bodyPr>
            <a:noAutofit/>
          </a:bodyPr>
          <a:lstStyle/>
          <a:p>
            <a:pPr lvl="0">
              <a:defRPr/>
            </a:pPr>
            <a:r>
              <a:rPr lang="ko-KR" altLang="en-US">
                <a:latin typeface="타이포_크레파스 B"/>
                <a:ea typeface="타이포_크레파스 B"/>
              </a:rPr>
              <a:t>감사합니다</a:t>
            </a:r>
            <a:r>
              <a:rPr lang="en-US" altLang="ko-KR">
                <a:latin typeface="타이포_크레파스 B"/>
                <a:ea typeface="타이포_크레파스 B"/>
              </a:rPr>
              <a:t>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>
                <a:latin typeface="타이포_크레파스 B"/>
                <a:ea typeface="타이포_크레파스 B"/>
              </a:rPr>
              <a:t>Refactoring Index(2)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3528" y="1412776"/>
            <a:ext cx="8724800" cy="4896544"/>
          </a:xfrm>
        </p:spPr>
        <p:txBody>
          <a:bodyPr>
            <a:noAutofit/>
          </a:bodyPr>
          <a:lstStyle/>
          <a:p>
            <a:pPr marL="0" lvl="0" indent="0">
              <a:buNone/>
              <a:defRPr/>
            </a:pPr>
            <a:endParaRPr lang="en-US" altLang="ko-KR" sz="2100">
              <a:latin typeface="타이포_크레파스 B"/>
              <a:ea typeface="타이포_크레파스 B"/>
            </a:endParaRPr>
          </a:p>
          <a:p>
            <a:pPr marL="0" lvl="0" indent="0">
              <a:buNone/>
              <a:defRPr/>
            </a:pPr>
            <a:r>
              <a:rPr lang="en-US" altLang="ko-KR" sz="2100">
                <a:latin typeface="타이포_크레파스 B"/>
                <a:ea typeface="타이포_크레파스 B"/>
              </a:rPr>
              <a:t>7.</a:t>
            </a:r>
            <a:r>
              <a:rPr lang="ko-KR" altLang="en-US" sz="2100">
                <a:latin typeface="타이포_크레파스 B"/>
                <a:ea typeface="타이포_크레파스 B"/>
              </a:rPr>
              <a:t> 발생할 수 있는 </a:t>
            </a:r>
            <a:r>
              <a:rPr lang="en-US" altLang="ko-KR" sz="2100">
                <a:latin typeface="타이포_크레파스 B"/>
                <a:ea typeface="타이포_크레파스 B"/>
              </a:rPr>
              <a:t>Error</a:t>
            </a:r>
            <a:r>
              <a:rPr lang="ko-KR" altLang="en-US" sz="2100">
                <a:latin typeface="타이포_크레파스 B"/>
                <a:ea typeface="타이포_크레파스 B"/>
              </a:rPr>
              <a:t> 처리</a:t>
            </a:r>
          </a:p>
          <a:p>
            <a:pPr marL="0" lvl="0" indent="0">
              <a:buNone/>
              <a:defRPr/>
            </a:pPr>
            <a:r>
              <a:rPr lang="ko-KR" altLang="en-US" sz="2100">
                <a:latin typeface="타이포_크레파스 B"/>
                <a:ea typeface="타이포_크레파스 B"/>
              </a:rPr>
              <a:t> </a:t>
            </a:r>
            <a:endParaRPr lang="en-US" altLang="ko-KR" sz="2100">
              <a:latin typeface="타이포_크레파스 B"/>
              <a:ea typeface="타이포_크레파스 B"/>
            </a:endParaRPr>
          </a:p>
          <a:p>
            <a:pPr marL="0" lvl="0" indent="0">
              <a:buNone/>
              <a:defRPr/>
            </a:pPr>
            <a:r>
              <a:rPr lang="en-US" altLang="ko-KR" sz="2100">
                <a:latin typeface="타이포_크레파스 B"/>
                <a:ea typeface="타이포_크레파스 B"/>
              </a:rPr>
              <a:t>8.</a:t>
            </a:r>
            <a:r>
              <a:rPr lang="ko-KR" altLang="en-US" sz="2100">
                <a:latin typeface="타이포_크레파스 B"/>
                <a:ea typeface="타이포_크레파스 B"/>
              </a:rPr>
              <a:t> </a:t>
            </a:r>
            <a:r>
              <a:rPr lang="en-US" altLang="ko-KR" sz="2100">
                <a:latin typeface="타이포_크레파스 B"/>
                <a:ea typeface="타이포_크레파스 B"/>
              </a:rPr>
              <a:t>Code Relocation</a:t>
            </a:r>
            <a:endParaRPr lang="ko-KR" altLang="en-US" sz="2100">
              <a:latin typeface="타이포_크레파스 B"/>
              <a:ea typeface="타이포_크레파스 B"/>
            </a:endParaRPr>
          </a:p>
          <a:p>
            <a:pPr marL="0" lvl="0" indent="0">
              <a:buNone/>
              <a:defRPr/>
            </a:pPr>
            <a:r>
              <a:rPr lang="ko-KR" altLang="en-US" sz="2100">
                <a:latin typeface="타이포_크레파스 B"/>
                <a:ea typeface="타이포_크레파스 B"/>
              </a:rPr>
              <a:t>                   </a:t>
            </a:r>
          </a:p>
          <a:p>
            <a:pPr marL="0" lvl="0" indent="0">
              <a:buNone/>
              <a:defRPr/>
            </a:pPr>
            <a:r>
              <a:rPr lang="en-US" altLang="ko-KR" sz="2100">
                <a:latin typeface="타이포_크레파스 B"/>
                <a:ea typeface="타이포_크레파스 B"/>
              </a:rPr>
              <a:t>9.</a:t>
            </a:r>
            <a:r>
              <a:rPr lang="ko-KR" altLang="en-US" sz="2100">
                <a:latin typeface="타이포_크레파스 B"/>
                <a:ea typeface="타이포_크레파스 B"/>
              </a:rPr>
              <a:t> </a:t>
            </a:r>
            <a:r>
              <a:rPr lang="en-US" altLang="ko-KR" sz="2100">
                <a:latin typeface="타이포_크레파스 B"/>
                <a:ea typeface="타이포_크레파스 B"/>
              </a:rPr>
              <a:t>MVC Pattern Refactoring</a:t>
            </a:r>
          </a:p>
          <a:p>
            <a:pPr marL="0" lvl="0" indent="0">
              <a:buNone/>
              <a:defRPr/>
            </a:pPr>
            <a:r>
              <a:rPr lang="en-US" altLang="ko-KR" sz="2100">
                <a:latin typeface="타이포_크레파스 B"/>
                <a:ea typeface="타이포_크레파스 B"/>
              </a:rPr>
              <a:t>	  </a:t>
            </a:r>
          </a:p>
          <a:p>
            <a:pPr marL="0" lvl="0" indent="0">
              <a:buNone/>
              <a:defRPr/>
            </a:pPr>
            <a:r>
              <a:rPr lang="en-US" altLang="ko-KR" sz="2100">
                <a:latin typeface="타이포_크레파스 B"/>
                <a:ea typeface="타이포_크레파스 B"/>
              </a:rPr>
              <a:t>10. </a:t>
            </a:r>
            <a:r>
              <a:rPr lang="ko-KR" altLang="en-US" sz="2100">
                <a:latin typeface="타이포_크레파스 B"/>
                <a:ea typeface="타이포_크레파스 B"/>
              </a:rPr>
              <a:t>모호한 이름의 변수</a:t>
            </a:r>
            <a:r>
              <a:rPr lang="en-US" altLang="ko-KR" sz="2100">
                <a:latin typeface="타이포_크레파스 B"/>
                <a:ea typeface="타이포_크레파스 B"/>
              </a:rPr>
              <a:t>/</a:t>
            </a:r>
            <a:r>
              <a:rPr lang="ko-KR" altLang="en-US" sz="2100">
                <a:latin typeface="타이포_크레파스 B"/>
                <a:ea typeface="타이포_크레파스 B"/>
              </a:rPr>
              <a:t>메소드</a:t>
            </a:r>
            <a:r>
              <a:rPr lang="en-US" altLang="ko-KR" sz="2100">
                <a:latin typeface="타이포_크레파스 B"/>
                <a:ea typeface="타이포_크레파스 B"/>
              </a:rPr>
              <a:t>/</a:t>
            </a:r>
            <a:r>
              <a:rPr lang="ko-KR" altLang="en-US" sz="2100">
                <a:latin typeface="타이포_크레파스 B"/>
                <a:ea typeface="타이포_크레파스 B"/>
              </a:rPr>
              <a:t>클래스명 변경</a:t>
            </a:r>
          </a:p>
          <a:p>
            <a:pPr marL="0" lvl="0" indent="0">
              <a:buNone/>
              <a:defRPr/>
            </a:pPr>
            <a:endParaRPr lang="ko-KR" altLang="en-US" sz="2100">
              <a:latin typeface="타이포_크레파스 B"/>
              <a:ea typeface="타이포_크레파스 B"/>
            </a:endParaRPr>
          </a:p>
          <a:p>
            <a:pPr marL="0" lvl="0" indent="0">
              <a:buNone/>
              <a:defRPr/>
            </a:pPr>
            <a:r>
              <a:rPr lang="en-US" altLang="ko-KR" sz="2100">
                <a:latin typeface="타이포_크레파스 B"/>
                <a:ea typeface="타이포_크레파스 B"/>
              </a:rPr>
              <a:t>+ </a:t>
            </a:r>
            <a:r>
              <a:rPr lang="ko-KR" altLang="en-US" sz="2100">
                <a:latin typeface="타이포_크레파스 B"/>
                <a:ea typeface="타이포_크레파스 B"/>
              </a:rPr>
              <a:t>추가 개선 사항</a:t>
            </a:r>
          </a:p>
          <a:p>
            <a:pPr marL="0" lvl="0" indent="0">
              <a:buNone/>
              <a:defRPr/>
            </a:pPr>
            <a:endParaRPr lang="ko-KR" altLang="en-US" sz="2100">
              <a:latin typeface="타이포_크레파스 B"/>
              <a:ea typeface="타이포_크레파스 B"/>
            </a:endParaRPr>
          </a:p>
          <a:p>
            <a:pPr marL="0" lvl="0" indent="0">
              <a:buNone/>
              <a:defRPr/>
            </a:pPr>
            <a:r>
              <a:rPr lang="en-US" altLang="ko-KR" sz="2100">
                <a:latin typeface="타이포_크레파스 B"/>
                <a:ea typeface="타이포_크레파스 B"/>
              </a:rPr>
              <a:t>+</a:t>
            </a:r>
            <a:r>
              <a:rPr lang="ko-KR" altLang="en-US" sz="2100">
                <a:latin typeface="타이포_크레파스 B"/>
                <a:ea typeface="타이포_크레파스 B"/>
              </a:rPr>
              <a:t> 창의적인 아이디어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57158" y="214290"/>
            <a:ext cx="8259122" cy="856072"/>
          </a:xfrm>
        </p:spPr>
        <p:txBody>
          <a:bodyPr/>
          <a:lstStyle/>
          <a:p>
            <a:pPr lvl="0">
              <a:defRPr/>
            </a:pPr>
            <a:r>
              <a:rPr lang="en-US" altLang="ko-KR">
                <a:latin typeface="타이포_크레파스 B"/>
                <a:ea typeface="타이포_크레파스 B"/>
              </a:rPr>
              <a:t>1. </a:t>
            </a:r>
            <a:r>
              <a:rPr lang="ko-KR" altLang="en-US">
                <a:latin typeface="타이포_크레파스 B"/>
                <a:ea typeface="타이포_크레파스 B"/>
              </a:rPr>
              <a:t>서로 다른 클래스에 있는 중복코드</a:t>
            </a:r>
            <a:r>
              <a:rPr lang="en-US" altLang="ko-KR">
                <a:latin typeface="타이포_크레파스 B"/>
                <a:ea typeface="타이포_크레파스 B"/>
              </a:rPr>
              <a:t>(</a:t>
            </a:r>
            <a:r>
              <a:rPr lang="ko-KR" altLang="en-US">
                <a:latin typeface="타이포_크레파스 B"/>
                <a:ea typeface="타이포_크레파스 B"/>
              </a:rPr>
              <a:t>통합</a:t>
            </a:r>
            <a:r>
              <a:rPr lang="en-US" altLang="ko-KR">
                <a:latin typeface="타이포_크레파스 B"/>
                <a:ea typeface="타이포_크레파스 B"/>
              </a:rPr>
              <a:t>)</a:t>
            </a: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888088" y="1355352"/>
            <a:ext cx="1800200" cy="2361679"/>
          </a:xfrm>
          <a:prstGeom prst="rect">
            <a:avLst/>
          </a:prstGeom>
        </p:spPr>
      </p:pic>
      <p:sp>
        <p:nvSpPr>
          <p:cNvPr id="20" name="화살표: 오른쪽 19"/>
          <p:cNvSpPr/>
          <p:nvPr/>
        </p:nvSpPr>
        <p:spPr>
          <a:xfrm>
            <a:off x="6312024" y="2060848"/>
            <a:ext cx="576064" cy="288032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07368" y="1362025"/>
            <a:ext cx="2181225" cy="4947294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711624" y="1381073"/>
            <a:ext cx="2232248" cy="4928246"/>
          </a:xfrm>
          <a:prstGeom prst="rect">
            <a:avLst/>
          </a:prstGeom>
        </p:spPr>
      </p:pic>
      <p:sp>
        <p:nvSpPr>
          <p:cNvPr id="25" name="화살표: 오른쪽 24"/>
          <p:cNvSpPr/>
          <p:nvPr/>
        </p:nvSpPr>
        <p:spPr>
          <a:xfrm>
            <a:off x="6312024" y="2708920"/>
            <a:ext cx="576064" cy="288032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51384" y="1739652"/>
            <a:ext cx="5486400" cy="3378696"/>
          </a:xfrm>
          <a:prstGeom prst="rect">
            <a:avLst/>
          </a:prstGeom>
        </p:spPr>
      </p:pic>
      <p:sp>
        <p:nvSpPr>
          <p:cNvPr id="28" name="내용 개체 틀 2"/>
          <p:cNvSpPr>
            <a:spLocks noGrp="1"/>
          </p:cNvSpPr>
          <p:nvPr/>
        </p:nvSpPr>
        <p:spPr>
          <a:xfrm>
            <a:off x="3589512" y="2960948"/>
            <a:ext cx="2664296" cy="936104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marL="0" lvl="0" indent="0" algn="ctr">
              <a:buNone/>
              <a:defRPr/>
            </a:pPr>
            <a:r>
              <a:rPr lang="en-US" altLang="ko-KR">
                <a:latin typeface="타이포_크레파스 B"/>
                <a:ea typeface="타이포_크레파스 B"/>
              </a:rPr>
              <a:t>2</a:t>
            </a:r>
            <a:r>
              <a:rPr lang="ko-KR" altLang="en-US">
                <a:latin typeface="타이포_크레파스 B"/>
                <a:ea typeface="타이포_크레파스 B"/>
              </a:rPr>
              <a:t>인용 모드를 위한 </a:t>
            </a:r>
          </a:p>
          <a:p>
            <a:pPr marL="0" lvl="0" indent="0" algn="ctr">
              <a:buNone/>
              <a:defRPr/>
            </a:pPr>
            <a:r>
              <a:rPr lang="ko-KR" altLang="en-US">
                <a:latin typeface="타이포_크레파스 B"/>
                <a:ea typeface="타이포_크레파스 B"/>
              </a:rPr>
              <a:t>사용자 설정</a:t>
            </a:r>
            <a:r>
              <a:rPr lang="en-US" altLang="ko-KR">
                <a:latin typeface="타이포_크레파스 B"/>
                <a:ea typeface="타이포_크레파스 B"/>
              </a:rPr>
              <a:t> MineField</a:t>
            </a: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4711105" y="4437112"/>
            <a:ext cx="3990975" cy="12858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5" grpId="1" animBg="1"/>
      <p:bldP spid="28" grpId="2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57158" y="214290"/>
            <a:ext cx="8259122" cy="856072"/>
          </a:xfrm>
        </p:spPr>
        <p:txBody>
          <a:bodyPr/>
          <a:lstStyle/>
          <a:p>
            <a:pPr lvl="0">
              <a:defRPr/>
            </a:pPr>
            <a:r>
              <a:rPr lang="en-US" altLang="ko-KR">
                <a:latin typeface="타이포_크레파스 B"/>
                <a:ea typeface="타이포_크레파스 B"/>
              </a:rPr>
              <a:t>1. </a:t>
            </a:r>
            <a:r>
              <a:rPr lang="ko-KR" altLang="en-US">
                <a:latin typeface="타이포_크레파스 B"/>
                <a:ea typeface="타이포_크레파스 B"/>
              </a:rPr>
              <a:t>서로 다른 클래스에 있는 중복코드</a:t>
            </a:r>
            <a:r>
              <a:rPr lang="en-US" altLang="ko-KR">
                <a:latin typeface="타이포_크레파스 B"/>
                <a:ea typeface="타이포_크레파스 B"/>
              </a:rPr>
              <a:t>(</a:t>
            </a:r>
            <a:r>
              <a:rPr lang="ko-KR" altLang="en-US">
                <a:latin typeface="타이포_크레파스 B"/>
                <a:ea typeface="타이포_크레파스 B"/>
              </a:rPr>
              <a:t>통합</a:t>
            </a:r>
            <a:r>
              <a:rPr lang="en-US" altLang="ko-KR">
                <a:latin typeface="타이포_크레파스 B"/>
                <a:ea typeface="타이포_크레파스 B"/>
              </a:rPr>
              <a:t>)</a:t>
            </a: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888088" y="1355352"/>
            <a:ext cx="1800200" cy="2361679"/>
          </a:xfrm>
          <a:prstGeom prst="rect">
            <a:avLst/>
          </a:prstGeom>
        </p:spPr>
      </p:pic>
      <p:sp>
        <p:nvSpPr>
          <p:cNvPr id="20" name="화살표: 오른쪽 19"/>
          <p:cNvSpPr/>
          <p:nvPr/>
        </p:nvSpPr>
        <p:spPr>
          <a:xfrm>
            <a:off x="6312024" y="2060848"/>
            <a:ext cx="576064" cy="288032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30" name="직선 연결선 29"/>
          <p:cNvCxnSpPr/>
          <p:nvPr/>
        </p:nvCxnSpPr>
        <p:spPr>
          <a:xfrm>
            <a:off x="6744072" y="2852936"/>
            <a:ext cx="2016224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>
            <a:off x="6744072" y="2924944"/>
            <a:ext cx="2016224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25016" y="2420888"/>
            <a:ext cx="5715000" cy="3816424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04850" y="1484784"/>
            <a:ext cx="3790950" cy="864096"/>
          </a:xfrm>
          <a:prstGeom prst="rect">
            <a:avLst/>
          </a:prstGeom>
        </p:spPr>
      </p:pic>
      <p:sp>
        <p:nvSpPr>
          <p:cNvPr id="34" name="직사각형 46"/>
          <p:cNvSpPr/>
          <p:nvPr/>
        </p:nvSpPr>
        <p:spPr>
          <a:xfrm>
            <a:off x="1631504" y="1484784"/>
            <a:ext cx="2448272" cy="2160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sp>
        <p:nvSpPr>
          <p:cNvPr id="35" name="직사각형 46"/>
          <p:cNvSpPr/>
          <p:nvPr/>
        </p:nvSpPr>
        <p:spPr>
          <a:xfrm>
            <a:off x="1559496" y="2420888"/>
            <a:ext cx="216024" cy="2160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30" grpId="1" animBg="1"/>
      <p:bldP spid="31" grpId="2" animBg="1"/>
      <p:bldP spid="34" grpId="3" animBg="1"/>
      <p:bldP spid="35" grpId="4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57158" y="214290"/>
            <a:ext cx="8259122" cy="856072"/>
          </a:xfrm>
        </p:spPr>
        <p:txBody>
          <a:bodyPr/>
          <a:lstStyle/>
          <a:p>
            <a:pPr lvl="0">
              <a:defRPr/>
            </a:pPr>
            <a:r>
              <a:rPr lang="en-US" altLang="ko-KR">
                <a:latin typeface="타이포_크레파스 B"/>
                <a:ea typeface="타이포_크레파스 B"/>
              </a:rPr>
              <a:t>2. </a:t>
            </a:r>
            <a:r>
              <a:rPr lang="ko-KR" altLang="en-US">
                <a:latin typeface="타이포_크레파스 B"/>
                <a:ea typeface="타이포_크레파스 B"/>
              </a:rPr>
              <a:t>서로 다른 클래스에 있는 중복코드</a:t>
            </a:r>
            <a:r>
              <a:rPr lang="en-US" altLang="ko-KR">
                <a:latin typeface="타이포_크레파스 B"/>
                <a:ea typeface="타이포_크레파스 B"/>
              </a:rPr>
              <a:t>(</a:t>
            </a:r>
            <a:r>
              <a:rPr lang="ko-KR" altLang="en-US">
                <a:latin typeface="타이포_크레파스 B"/>
                <a:ea typeface="타이포_크레파스 B"/>
              </a:rPr>
              <a:t>상속</a:t>
            </a:r>
            <a:r>
              <a:rPr lang="en-US" altLang="ko-KR">
                <a:latin typeface="타이포_크레파스 B"/>
                <a:ea typeface="타이포_크레파스 B"/>
              </a:rPr>
              <a:t>)</a:t>
            </a: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888088" y="1355352"/>
            <a:ext cx="1800200" cy="2361679"/>
          </a:xfrm>
          <a:prstGeom prst="rect">
            <a:avLst/>
          </a:prstGeom>
        </p:spPr>
      </p:pic>
      <p:sp>
        <p:nvSpPr>
          <p:cNvPr id="20" name="화살표: 오른쪽 19"/>
          <p:cNvSpPr/>
          <p:nvPr/>
        </p:nvSpPr>
        <p:spPr>
          <a:xfrm>
            <a:off x="6312024" y="1772816"/>
            <a:ext cx="576064" cy="288032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6" name="화살표: 오른쪽 35"/>
          <p:cNvSpPr/>
          <p:nvPr/>
        </p:nvSpPr>
        <p:spPr>
          <a:xfrm>
            <a:off x="6312024" y="2492896"/>
            <a:ext cx="576064" cy="288032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49424" y="1256877"/>
            <a:ext cx="2290192" cy="5124450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783632" y="1268760"/>
            <a:ext cx="2376264" cy="3600400"/>
          </a:xfrm>
          <a:prstGeom prst="rect">
            <a:avLst/>
          </a:prstGeom>
        </p:spPr>
      </p:pic>
      <p:sp>
        <p:nvSpPr>
          <p:cNvPr id="39" name="직사각형 46"/>
          <p:cNvSpPr/>
          <p:nvPr/>
        </p:nvSpPr>
        <p:spPr>
          <a:xfrm>
            <a:off x="335360" y="1916832"/>
            <a:ext cx="2304256" cy="14401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sp>
        <p:nvSpPr>
          <p:cNvPr id="40" name="직사각형 46"/>
          <p:cNvSpPr/>
          <p:nvPr/>
        </p:nvSpPr>
        <p:spPr>
          <a:xfrm>
            <a:off x="335360" y="2420888"/>
            <a:ext cx="2304256" cy="122413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sp>
        <p:nvSpPr>
          <p:cNvPr id="41" name="직사각형 46"/>
          <p:cNvSpPr/>
          <p:nvPr/>
        </p:nvSpPr>
        <p:spPr>
          <a:xfrm>
            <a:off x="335359" y="4149080"/>
            <a:ext cx="2304256" cy="360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sp>
        <p:nvSpPr>
          <p:cNvPr id="42" name="직사각형 46"/>
          <p:cNvSpPr/>
          <p:nvPr/>
        </p:nvSpPr>
        <p:spPr>
          <a:xfrm>
            <a:off x="335359" y="5013176"/>
            <a:ext cx="2304256" cy="14401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sp>
        <p:nvSpPr>
          <p:cNvPr id="43" name="직사각형 46"/>
          <p:cNvSpPr/>
          <p:nvPr/>
        </p:nvSpPr>
        <p:spPr>
          <a:xfrm>
            <a:off x="335359" y="5517232"/>
            <a:ext cx="2304256" cy="6480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42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36" grpId="1" animBg="1"/>
      <p:bldP spid="39" grpId="2" animBg="1"/>
      <p:bldP spid="40" grpId="3" animBg="1"/>
      <p:bldP spid="41" grpId="4" animBg="1"/>
      <p:bldP spid="42" grpId="5" animBg="1"/>
      <p:bldP spid="43" grpId="6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57158" y="214290"/>
            <a:ext cx="8259122" cy="856072"/>
          </a:xfrm>
        </p:spPr>
        <p:txBody>
          <a:bodyPr/>
          <a:lstStyle/>
          <a:p>
            <a:pPr lvl="0">
              <a:defRPr/>
            </a:pPr>
            <a:r>
              <a:rPr lang="en-US" altLang="ko-KR">
                <a:latin typeface="타이포_크레파스 B"/>
                <a:ea typeface="타이포_크레파스 B"/>
              </a:rPr>
              <a:t>2. </a:t>
            </a:r>
            <a:r>
              <a:rPr lang="ko-KR" altLang="en-US">
                <a:latin typeface="타이포_크레파스 B"/>
                <a:ea typeface="타이포_크레파스 B"/>
              </a:rPr>
              <a:t>서로 다른 클래스에 있는 중복코드</a:t>
            </a:r>
            <a:r>
              <a:rPr lang="en-US" altLang="ko-KR">
                <a:latin typeface="타이포_크레파스 B"/>
                <a:ea typeface="타이포_크레파스 B"/>
              </a:rPr>
              <a:t>(</a:t>
            </a:r>
            <a:r>
              <a:rPr lang="ko-KR" altLang="en-US">
                <a:latin typeface="타이포_크레파스 B"/>
                <a:ea typeface="타이포_크레파스 B"/>
              </a:rPr>
              <a:t>상속</a:t>
            </a:r>
            <a:r>
              <a:rPr lang="en-US" altLang="ko-KR">
                <a:latin typeface="타이포_크레파스 B"/>
                <a:ea typeface="타이포_크레파스 B"/>
              </a:rPr>
              <a:t>)</a:t>
            </a:r>
          </a:p>
        </p:txBody>
      </p:sp>
      <p:pic>
        <p:nvPicPr>
          <p:cNvPr id="44" name="그림 4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16421" y="1340768"/>
            <a:ext cx="5823594" cy="2808312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35360" y="4446612"/>
            <a:ext cx="5924550" cy="1790700"/>
          </a:xfrm>
          <a:prstGeom prst="rect">
            <a:avLst/>
          </a:prstGeom>
        </p:spPr>
      </p:pic>
      <p:pic>
        <p:nvPicPr>
          <p:cNvPr id="47" name="그림 4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883023" y="1556792"/>
            <a:ext cx="3429000" cy="1257300"/>
          </a:xfrm>
          <a:prstGeom prst="rect">
            <a:avLst/>
          </a:prstGeom>
        </p:spPr>
      </p:pic>
      <p:pic>
        <p:nvPicPr>
          <p:cNvPr id="48" name="그림 47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3863752" y="4221088"/>
            <a:ext cx="3816424" cy="2160240"/>
          </a:xfrm>
          <a:prstGeom prst="rect">
            <a:avLst/>
          </a:prstGeom>
        </p:spPr>
      </p:pic>
      <p:pic>
        <p:nvPicPr>
          <p:cNvPr id="46" name="그림 45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3143671" y="2276872"/>
            <a:ext cx="5544616" cy="2990850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4583832" y="4259932"/>
            <a:ext cx="4333875" cy="1257300"/>
          </a:xfrm>
          <a:prstGeom prst="rect">
            <a:avLst/>
          </a:prstGeom>
        </p:spPr>
      </p:pic>
      <p:sp>
        <p:nvSpPr>
          <p:cNvPr id="50" name="내용 개체 틀 2"/>
          <p:cNvSpPr>
            <a:spLocks noGrp="1"/>
          </p:cNvSpPr>
          <p:nvPr/>
        </p:nvSpPr>
        <p:spPr>
          <a:xfrm>
            <a:off x="911424" y="1916832"/>
            <a:ext cx="1944216" cy="648072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marL="0" lvl="0" indent="0" algn="ctr">
              <a:buNone/>
              <a:defRPr/>
            </a:pPr>
            <a:r>
              <a:rPr lang="en-US" altLang="ko-KR">
                <a:latin typeface="타이포_크레파스 B"/>
                <a:ea typeface="타이포_크레파스 B"/>
              </a:rPr>
              <a:t>2</a:t>
            </a:r>
            <a:r>
              <a:rPr lang="ko-KR" altLang="en-US">
                <a:latin typeface="타이포_크레파스 B"/>
                <a:ea typeface="타이포_크레파스 B"/>
              </a:rPr>
              <a:t>인용 모드를 위한 </a:t>
            </a:r>
          </a:p>
          <a:p>
            <a:pPr marL="0" lvl="0" indent="0" algn="ctr">
              <a:buNone/>
              <a:defRPr/>
            </a:pPr>
            <a:r>
              <a:rPr lang="ko-KR" altLang="en-US">
                <a:latin typeface="타이포_크레파스 B"/>
                <a:ea typeface="타이포_크레파스 B"/>
              </a:rPr>
              <a:t>사용자 이름 입력</a:t>
            </a:r>
          </a:p>
        </p:txBody>
      </p:sp>
      <p:sp>
        <p:nvSpPr>
          <p:cNvPr id="51" name="내용 개체 틀 2"/>
          <p:cNvSpPr>
            <a:spLocks noGrp="1"/>
          </p:cNvSpPr>
          <p:nvPr/>
        </p:nvSpPr>
        <p:spPr>
          <a:xfrm>
            <a:off x="1559496" y="5445224"/>
            <a:ext cx="2376264" cy="648072"/>
          </a:xfrm>
          <a:prstGeom prst="rect">
            <a:avLst/>
          </a:prstGeom>
        </p:spPr>
        <p:txBody>
          <a:bodyPr vert="horz" lIns="91440" tIns="45720" rIns="91440" bIns="45720">
            <a:normAutofit lnSpcReduction="10000"/>
          </a:bodyPr>
          <a:lstStyle/>
          <a:p>
            <a:pPr marL="0" lvl="0" indent="0" algn="ctr">
              <a:buNone/>
              <a:defRPr/>
            </a:pPr>
            <a:r>
              <a:rPr lang="ko-KR" altLang="en-US">
                <a:latin typeface="타이포_크레파스 B"/>
                <a:ea typeface="타이포_크레파스 B"/>
              </a:rPr>
              <a:t>승자를 나타내기 위한 </a:t>
            </a:r>
            <a:r>
              <a:rPr lang="en-US" altLang="ko-KR">
                <a:latin typeface="타이포_크레파스 B"/>
                <a:ea typeface="타이포_크레파스 B"/>
              </a:rPr>
              <a:t>flag</a:t>
            </a:r>
            <a:r>
              <a:rPr lang="ko-KR" altLang="en-US">
                <a:latin typeface="타이포_크레파스 B"/>
                <a:ea typeface="타이포_크레파스 B"/>
              </a:rPr>
              <a:t> 알고리즘</a:t>
            </a:r>
          </a:p>
        </p:txBody>
      </p:sp>
      <p:sp>
        <p:nvSpPr>
          <p:cNvPr id="52" name="내용 개체 틀 2"/>
          <p:cNvSpPr>
            <a:spLocks noGrp="1"/>
          </p:cNvSpPr>
          <p:nvPr/>
        </p:nvSpPr>
        <p:spPr>
          <a:xfrm>
            <a:off x="6312024" y="3645024"/>
            <a:ext cx="2376264" cy="648072"/>
          </a:xfrm>
          <a:prstGeom prst="rect">
            <a:avLst/>
          </a:prstGeom>
        </p:spPr>
        <p:txBody>
          <a:bodyPr vert="horz" lIns="91440" tIns="45720" rIns="91440" bIns="45720">
            <a:normAutofit lnSpcReduction="10000"/>
          </a:bodyPr>
          <a:lstStyle/>
          <a:p>
            <a:pPr marL="0" lvl="0" indent="0" algn="ctr">
              <a:buNone/>
              <a:defRPr/>
            </a:pPr>
            <a:r>
              <a:rPr lang="en-US" altLang="ko-KR">
                <a:latin typeface="타이포_크레파스 B"/>
                <a:ea typeface="타이포_크레파스 B"/>
              </a:rPr>
              <a:t>2</a:t>
            </a:r>
            <a:r>
              <a:rPr lang="ko-KR" altLang="en-US">
                <a:latin typeface="타이포_크레파스 B"/>
                <a:ea typeface="타이포_크레파스 B"/>
              </a:rPr>
              <a:t>인용 모드를 위한</a:t>
            </a:r>
          </a:p>
          <a:p>
            <a:pPr marL="0" lvl="0" indent="0" algn="ctr">
              <a:buNone/>
              <a:defRPr/>
            </a:pPr>
            <a:r>
              <a:rPr lang="ko-KR" altLang="en-US">
                <a:latin typeface="타이포_크레파스 B"/>
                <a:ea typeface="타이포_크레파스 B"/>
              </a:rPr>
              <a:t>방향키 추가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51" grpId="1" animBg="1"/>
      <p:bldP spid="52" grpId="2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57158" y="214290"/>
            <a:ext cx="8259122" cy="856072"/>
          </a:xfrm>
        </p:spPr>
        <p:txBody>
          <a:bodyPr/>
          <a:lstStyle/>
          <a:p>
            <a:pPr lvl="0">
              <a:defRPr/>
            </a:pPr>
            <a:r>
              <a:rPr lang="en-US" altLang="ko-KR">
                <a:latin typeface="타이포_크레파스 B"/>
                <a:ea typeface="타이포_크레파스 B"/>
              </a:rPr>
              <a:t>2. </a:t>
            </a:r>
            <a:r>
              <a:rPr lang="ko-KR" altLang="en-US">
                <a:latin typeface="타이포_크레파스 B"/>
                <a:ea typeface="타이포_크레파스 B"/>
              </a:rPr>
              <a:t>서로 다른 클래스에 있는 중복코드</a:t>
            </a:r>
            <a:r>
              <a:rPr lang="en-US" altLang="ko-KR">
                <a:latin typeface="타이포_크레파스 B"/>
                <a:ea typeface="타이포_크레파스 B"/>
              </a:rPr>
              <a:t>(</a:t>
            </a:r>
            <a:r>
              <a:rPr lang="ko-KR" altLang="en-US">
                <a:latin typeface="타이포_크레파스 B"/>
                <a:ea typeface="타이포_크레파스 B"/>
              </a:rPr>
              <a:t>상속</a:t>
            </a:r>
            <a:r>
              <a:rPr lang="en-US" altLang="ko-KR">
                <a:latin typeface="타이포_크레파스 B"/>
                <a:ea typeface="타이포_크레파스 B"/>
              </a:rPr>
              <a:t>)</a:t>
            </a:r>
          </a:p>
        </p:txBody>
      </p:sp>
      <p:pic>
        <p:nvPicPr>
          <p:cNvPr id="50" name="그림 49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672064" y="1484784"/>
            <a:ext cx="1884040" cy="576833"/>
          </a:xfrm>
          <a:prstGeom prst="rect">
            <a:avLst/>
          </a:prstGeom>
        </p:spPr>
      </p:pic>
      <p:pic>
        <p:nvPicPr>
          <p:cNvPr id="51" name="그림 5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303912" y="3573016"/>
            <a:ext cx="2952328" cy="1512168"/>
          </a:xfrm>
          <a:prstGeom prst="rect">
            <a:avLst/>
          </a:prstGeom>
        </p:spPr>
      </p:pic>
      <p:pic>
        <p:nvPicPr>
          <p:cNvPr id="52" name="그림 51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77255" y="1556792"/>
            <a:ext cx="3718545" cy="4680520"/>
          </a:xfrm>
          <a:prstGeom prst="rect">
            <a:avLst/>
          </a:prstGeom>
        </p:spPr>
      </p:pic>
      <p:pic>
        <p:nvPicPr>
          <p:cNvPr id="53" name="그림 52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501604" y="2276872"/>
            <a:ext cx="3114675" cy="252983"/>
          </a:xfrm>
          <a:prstGeom prst="rect">
            <a:avLst/>
          </a:prstGeom>
        </p:spPr>
      </p:pic>
      <p:pic>
        <p:nvPicPr>
          <p:cNvPr id="54" name="그림 53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5492080" y="2636912"/>
            <a:ext cx="3124200" cy="288032"/>
          </a:xfrm>
          <a:prstGeom prst="rect">
            <a:avLst/>
          </a:prstGeom>
        </p:spPr>
      </p:pic>
      <p:cxnSp>
        <p:nvCxnSpPr>
          <p:cNvPr id="58" name="연결선: 꺾임 57"/>
          <p:cNvCxnSpPr>
            <a:stCxn id="53" idx="1"/>
            <a:endCxn id="54" idx="1"/>
          </p:cNvCxnSpPr>
          <p:nvPr/>
        </p:nvCxnSpPr>
        <p:spPr>
          <a:xfrm flipH="1">
            <a:off x="5492080" y="2403363"/>
            <a:ext cx="9524" cy="377564"/>
          </a:xfrm>
          <a:prstGeom prst="bentConnector3">
            <a:avLst>
              <a:gd name="adj1" fmla="val 1491758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연결선: 꺾임 58"/>
          <p:cNvCxnSpPr/>
          <p:nvPr/>
        </p:nvCxnSpPr>
        <p:spPr>
          <a:xfrm flipV="1">
            <a:off x="5375920" y="1556792"/>
            <a:ext cx="1152128" cy="864096"/>
          </a:xfrm>
          <a:prstGeom prst="bentConnector3">
            <a:avLst>
              <a:gd name="adj1" fmla="val -1713"/>
            </a:avLst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직사각형 46"/>
          <p:cNvSpPr/>
          <p:nvPr/>
        </p:nvSpPr>
        <p:spPr>
          <a:xfrm>
            <a:off x="623392" y="1628800"/>
            <a:ext cx="936104" cy="7920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sp>
        <p:nvSpPr>
          <p:cNvPr id="61" name="직사각형 46"/>
          <p:cNvSpPr/>
          <p:nvPr/>
        </p:nvSpPr>
        <p:spPr>
          <a:xfrm>
            <a:off x="623392" y="2636912"/>
            <a:ext cx="936104" cy="14401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sp>
        <p:nvSpPr>
          <p:cNvPr id="63" name="직사각형 46"/>
          <p:cNvSpPr/>
          <p:nvPr/>
        </p:nvSpPr>
        <p:spPr>
          <a:xfrm>
            <a:off x="623392" y="6021288"/>
            <a:ext cx="936104" cy="14401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3" animBg="1"/>
      <p:bldP spid="59" grpId="4" animBg="1"/>
      <p:bldP spid="60" grpId="0" animBg="1"/>
      <p:bldP spid="61" grpId="1" animBg="1"/>
      <p:bldP spid="63" grpId="2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57158" y="214290"/>
            <a:ext cx="8259122" cy="856072"/>
          </a:xfrm>
        </p:spPr>
        <p:txBody>
          <a:bodyPr/>
          <a:lstStyle/>
          <a:p>
            <a:pPr lvl="0">
              <a:defRPr/>
            </a:pPr>
            <a:r>
              <a:rPr lang="en-US" altLang="ko-KR">
                <a:latin typeface="타이포_크레파스 B"/>
                <a:ea typeface="타이포_크레파스 B"/>
              </a:rPr>
              <a:t>3. </a:t>
            </a:r>
            <a:r>
              <a:rPr lang="ko-KR" altLang="en-US">
                <a:latin typeface="타이포_크레파스 B"/>
                <a:ea typeface="타이포_크레파스 B"/>
              </a:rPr>
              <a:t>같은 클래스 내에 있는 중복코드</a:t>
            </a:r>
            <a:r>
              <a:rPr lang="en-US" altLang="ko-KR">
                <a:latin typeface="타이포_크레파스 B"/>
                <a:ea typeface="타이포_크레파스 B"/>
              </a:rPr>
              <a:t>(1)</a:t>
            </a: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92646" y="1426840"/>
            <a:ext cx="5171306" cy="2434208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87313" y="3941787"/>
            <a:ext cx="5176639" cy="2295525"/>
          </a:xfrm>
          <a:prstGeom prst="rect">
            <a:avLst/>
          </a:prstGeom>
        </p:spPr>
      </p:pic>
      <p:sp>
        <p:nvSpPr>
          <p:cNvPr id="20" name="화살표: 오른쪽 19"/>
          <p:cNvSpPr/>
          <p:nvPr/>
        </p:nvSpPr>
        <p:spPr>
          <a:xfrm>
            <a:off x="6240016" y="3573016"/>
            <a:ext cx="576064" cy="288032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1" name="직사각형 46"/>
          <p:cNvSpPr/>
          <p:nvPr/>
        </p:nvSpPr>
        <p:spPr>
          <a:xfrm>
            <a:off x="911424" y="1916832"/>
            <a:ext cx="4680520" cy="10801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sp>
        <p:nvSpPr>
          <p:cNvPr id="22" name="직사각형 46"/>
          <p:cNvSpPr/>
          <p:nvPr/>
        </p:nvSpPr>
        <p:spPr>
          <a:xfrm>
            <a:off x="911424" y="4365104"/>
            <a:ext cx="4680520" cy="10081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792438" y="3933056"/>
            <a:ext cx="4895850" cy="1800200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888088" y="1363985"/>
            <a:ext cx="1800200" cy="24970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1" animBg="1"/>
      <p:bldP spid="22" grpId="2" animBg="1"/>
    </p:bldLst>
  </p:timing>
</p:sld>
</file>

<file path=ppt/theme/theme1.xml><?xml version="1.0" encoding="utf-8"?>
<a:theme xmlns:a="http://schemas.openxmlformats.org/drawingml/2006/main" name="칠판">
  <a:themeElements>
    <a:clrScheme name="칠판">
      <a:dk1>
        <a:sysClr val="windowText" lastClr="000000"/>
      </a:dk1>
      <a:lt1>
        <a:sysClr val="window" lastClr="FFFFFF"/>
      </a:lt1>
      <a:dk2>
        <a:srgbClr val="656759"/>
      </a:dk2>
      <a:lt2>
        <a:srgbClr val="F3F7F3"/>
      </a:lt2>
      <a:accent1>
        <a:srgbClr val="81C929"/>
      </a:accent1>
      <a:accent2>
        <a:srgbClr val="71E584"/>
      </a:accent2>
      <a:accent3>
        <a:srgbClr val="81CFD9"/>
      </a:accent3>
      <a:accent4>
        <a:srgbClr val="F3EF53"/>
      </a:accent4>
      <a:accent5>
        <a:srgbClr val="E06A6A"/>
      </a:accent5>
      <a:accent6>
        <a:srgbClr val="ECE4EC"/>
      </a:accent6>
      <a:hlink>
        <a:srgbClr val="C9639D"/>
      </a:hlink>
      <a:folHlink>
        <a:srgbClr val="ECA240"/>
      </a:folHlink>
    </a:clrScheme>
    <a:fontScheme name="칠판">
      <a:majorFont>
        <a:latin typeface="Tahoma"/>
        <a:ea typeface="한컴 윤고딕 240"/>
        <a:cs typeface=""/>
      </a:majorFont>
      <a:minorFont>
        <a:latin typeface="Tahoma"/>
        <a:ea typeface="한컴 윤고딕 230"/>
        <a:cs typeface=""/>
      </a:minorFont>
    </a:fontScheme>
    <a:fmtScheme name="칠판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359</Words>
  <Application>Microsoft Office PowerPoint</Application>
  <PresentationFormat>화면 슬라이드 쇼(4:3)</PresentationFormat>
  <Paragraphs>69</Paragraphs>
  <Slides>28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3" baseType="lpstr">
      <vt:lpstr>Wingdings</vt:lpstr>
      <vt:lpstr>타이포_크레파스 B</vt:lpstr>
      <vt:lpstr>Tahoma</vt:lpstr>
      <vt:lpstr>Arial</vt:lpstr>
      <vt:lpstr>칠판</vt:lpstr>
      <vt:lpstr> Refactoring 11조 발표</vt:lpstr>
      <vt:lpstr>Refactoring Index(1)</vt:lpstr>
      <vt:lpstr>Refactoring Index(2)</vt:lpstr>
      <vt:lpstr>1. 서로 다른 클래스에 있는 중복코드(통합)</vt:lpstr>
      <vt:lpstr>1. 서로 다른 클래스에 있는 중복코드(통합)</vt:lpstr>
      <vt:lpstr>2. 서로 다른 클래스에 있는 중복코드(상속)</vt:lpstr>
      <vt:lpstr>2. 서로 다른 클래스에 있는 중복코드(상속)</vt:lpstr>
      <vt:lpstr>2. 서로 다른 클래스에 있는 중복코드(상속)</vt:lpstr>
      <vt:lpstr>3. 같은 클래스 내에 있는 중복코드(1)</vt:lpstr>
      <vt:lpstr>3. 같은 클래스 내에 있는 중복코드(2)</vt:lpstr>
      <vt:lpstr>4. GameWindow내에 있는 Review 클래스화</vt:lpstr>
      <vt:lpstr>4. GameWindow내에 있는 Review 클래스화</vt:lpstr>
      <vt:lpstr>5. 분리되어 있는 Timer 알고리즘 수정</vt:lpstr>
      <vt:lpstr>5. 분리되어 있는 Timer 알고리즘 수정</vt:lpstr>
      <vt:lpstr>6. 불필요한 Main제거 및 사용중인 Main 클래스화</vt:lpstr>
      <vt:lpstr>7. 발생할 수 있는 Error 처리</vt:lpstr>
      <vt:lpstr>7. 발생할 수 있는 Error 처리</vt:lpstr>
      <vt:lpstr>7. 발생할 수 있는 Error 처리</vt:lpstr>
      <vt:lpstr>8. Code Relocation</vt:lpstr>
      <vt:lpstr>8. Code Relocation</vt:lpstr>
      <vt:lpstr>9. MVC Pattern Refactoring</vt:lpstr>
      <vt:lpstr>10. 모호한 이름의 변수/메소드/클래스명 변경</vt:lpstr>
      <vt:lpstr>10. 모호한 이름의 변수/메소드/클래스명 변경</vt:lpstr>
      <vt:lpstr>+ 추가 개선 사항(1)</vt:lpstr>
      <vt:lpstr>+ 추가 개선 사항(2)</vt:lpstr>
      <vt:lpstr>+ 창의적인 아이디어</vt:lpstr>
      <vt:lpstr>+ 창의적인 아이디어</vt:lpstr>
      <vt:lpstr>감사합니다.</vt:lpstr>
    </vt:vector>
  </TitlesOfParts>
  <Manager/>
  <Company>(주)한글과컴퓨터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(주)한글과컴퓨터</dc:creator>
  <cp:lastModifiedBy>한별</cp:lastModifiedBy>
  <cp:revision>137</cp:revision>
  <dcterms:created xsi:type="dcterms:W3CDTF">2009-06-19T08:15:52Z</dcterms:created>
  <dcterms:modified xsi:type="dcterms:W3CDTF">2019-12-08T18:35:15Z</dcterms:modified>
  <cp:contentStatus>최종본</cp:contentStatus>
  <cp:version>1000.0000.01</cp:version>
</cp:coreProperties>
</file>